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0" r:id="rId1"/>
    <p:sldMasterId id="2147483752" r:id="rId2"/>
    <p:sldMasterId id="2147483776" r:id="rId3"/>
  </p:sldMasterIdLst>
  <p:notesMasterIdLst>
    <p:notesMasterId r:id="rId27"/>
  </p:notesMasterIdLst>
  <p:sldIdLst>
    <p:sldId id="257" r:id="rId4"/>
    <p:sldId id="293" r:id="rId5"/>
    <p:sldId id="302" r:id="rId6"/>
    <p:sldId id="303" r:id="rId7"/>
    <p:sldId id="304" r:id="rId8"/>
    <p:sldId id="300" r:id="rId9"/>
    <p:sldId id="269" r:id="rId10"/>
    <p:sldId id="286" r:id="rId11"/>
    <p:sldId id="287" r:id="rId12"/>
    <p:sldId id="294" r:id="rId13"/>
    <p:sldId id="289" r:id="rId14"/>
    <p:sldId id="292" r:id="rId15"/>
    <p:sldId id="288" r:id="rId16"/>
    <p:sldId id="290" r:id="rId17"/>
    <p:sldId id="291" r:id="rId18"/>
    <p:sldId id="295" r:id="rId19"/>
    <p:sldId id="296" r:id="rId20"/>
    <p:sldId id="284" r:id="rId21"/>
    <p:sldId id="301" r:id="rId22"/>
    <p:sldId id="299" r:id="rId23"/>
    <p:sldId id="285" r:id="rId24"/>
    <p:sldId id="297" r:id="rId25"/>
    <p:sldId id="298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38" autoAdjust="0"/>
    <p:restoredTop sz="94660"/>
  </p:normalViewPr>
  <p:slideViewPr>
    <p:cSldViewPr snapToGrid="0">
      <p:cViewPr varScale="1">
        <p:scale>
          <a:sx n="93" d="100"/>
          <a:sy n="93" d="100"/>
        </p:scale>
        <p:origin x="31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FE58475-A90B-4C88-AD57-C93CA5A6F786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LID4096"/>
        </a:p>
      </dgm:t>
    </dgm:pt>
    <dgm:pt modelId="{C5A05752-1DCA-4CB4-B8CD-64812565DF0E}">
      <dgm:prSet phldrT="[Text]"/>
      <dgm:spPr/>
      <dgm:t>
        <a:bodyPr/>
        <a:lstStyle/>
        <a:p>
          <a:r>
            <a:rPr lang="en-US" dirty="0"/>
            <a:t>Why diagnostic imaging lecture?</a:t>
          </a:r>
          <a:endParaRPr lang="LID4096" dirty="0"/>
        </a:p>
      </dgm:t>
    </dgm:pt>
    <dgm:pt modelId="{E03412A0-224A-4BB9-8B5B-A71B328C6E0A}" type="parTrans" cxnId="{0FB65FC4-D415-4313-A295-92E78AD4B471}">
      <dgm:prSet/>
      <dgm:spPr/>
      <dgm:t>
        <a:bodyPr/>
        <a:lstStyle/>
        <a:p>
          <a:endParaRPr lang="LID4096"/>
        </a:p>
      </dgm:t>
    </dgm:pt>
    <dgm:pt modelId="{E634C960-973D-4C34-A936-E0500D0B7582}" type="sibTrans" cxnId="{0FB65FC4-D415-4313-A295-92E78AD4B471}">
      <dgm:prSet/>
      <dgm:spPr/>
      <dgm:t>
        <a:bodyPr/>
        <a:lstStyle/>
        <a:p>
          <a:endParaRPr lang="LID4096"/>
        </a:p>
      </dgm:t>
    </dgm:pt>
    <dgm:pt modelId="{4324E305-7E68-4A51-AEFD-2E55A147E27A}">
      <dgm:prSet phldrT="[Text]"/>
      <dgm:spPr/>
      <dgm:t>
        <a:bodyPr/>
        <a:lstStyle/>
        <a:p>
          <a:r>
            <a:rPr lang="en-US" dirty="0"/>
            <a:t>Radiology and nuclear medicine modalities</a:t>
          </a:r>
          <a:endParaRPr lang="LID4096" dirty="0"/>
        </a:p>
      </dgm:t>
    </dgm:pt>
    <dgm:pt modelId="{1834D493-0584-4BA7-92AB-0BA1DE438CD5}" type="parTrans" cxnId="{BC49E3E3-C2AC-4637-8D9B-91CD88463585}">
      <dgm:prSet/>
      <dgm:spPr/>
      <dgm:t>
        <a:bodyPr/>
        <a:lstStyle/>
        <a:p>
          <a:endParaRPr lang="LID4096"/>
        </a:p>
      </dgm:t>
    </dgm:pt>
    <dgm:pt modelId="{D63B9105-B60F-40F3-9803-66A65C4DBDA6}" type="sibTrans" cxnId="{BC49E3E3-C2AC-4637-8D9B-91CD88463585}">
      <dgm:prSet/>
      <dgm:spPr/>
      <dgm:t>
        <a:bodyPr/>
        <a:lstStyle/>
        <a:p>
          <a:endParaRPr lang="LID4096"/>
        </a:p>
      </dgm:t>
    </dgm:pt>
    <dgm:pt modelId="{826987A2-BD18-41CB-9041-4E8B77F5B488}">
      <dgm:prSet phldrT="[Text]"/>
      <dgm:spPr/>
      <dgm:t>
        <a:bodyPr/>
        <a:lstStyle/>
        <a:p>
          <a:r>
            <a:rPr lang="en-US" dirty="0"/>
            <a:t>Pathology imaging</a:t>
          </a:r>
          <a:endParaRPr lang="LID4096" dirty="0"/>
        </a:p>
      </dgm:t>
    </dgm:pt>
    <dgm:pt modelId="{B58FB6FF-5655-4A87-8E84-C5A2CB1D0D7D}" type="parTrans" cxnId="{EF1E70FB-B69A-44AA-AD6C-0494C1823F81}">
      <dgm:prSet/>
      <dgm:spPr/>
      <dgm:t>
        <a:bodyPr/>
        <a:lstStyle/>
        <a:p>
          <a:endParaRPr lang="LID4096"/>
        </a:p>
      </dgm:t>
    </dgm:pt>
    <dgm:pt modelId="{D1446BFE-626A-427E-9358-021152D08771}" type="sibTrans" cxnId="{EF1E70FB-B69A-44AA-AD6C-0494C1823F81}">
      <dgm:prSet/>
      <dgm:spPr/>
      <dgm:t>
        <a:bodyPr/>
        <a:lstStyle/>
        <a:p>
          <a:endParaRPr lang="LID4096"/>
        </a:p>
      </dgm:t>
    </dgm:pt>
    <dgm:pt modelId="{C4054F49-6145-46EA-A38B-6EB8933910A8}">
      <dgm:prSet phldrT="[Text]"/>
      <dgm:spPr/>
      <dgm:t>
        <a:bodyPr/>
        <a:lstStyle/>
        <a:p>
          <a:r>
            <a:rPr lang="en-US" dirty="0"/>
            <a:t>Emerging technologies in imaging and visualization</a:t>
          </a:r>
          <a:endParaRPr lang="LID4096" dirty="0"/>
        </a:p>
      </dgm:t>
    </dgm:pt>
    <dgm:pt modelId="{DEA7297B-B025-4A19-A67F-C7FE87BB2361}" type="parTrans" cxnId="{E1B60CA9-FC28-4A6E-929F-D04D39F3151D}">
      <dgm:prSet/>
      <dgm:spPr/>
      <dgm:t>
        <a:bodyPr/>
        <a:lstStyle/>
        <a:p>
          <a:endParaRPr lang="LID4096"/>
        </a:p>
      </dgm:t>
    </dgm:pt>
    <dgm:pt modelId="{44336810-9293-4953-B1DE-0A824F4550ED}" type="sibTrans" cxnId="{E1B60CA9-FC28-4A6E-929F-D04D39F3151D}">
      <dgm:prSet/>
      <dgm:spPr/>
      <dgm:t>
        <a:bodyPr/>
        <a:lstStyle/>
        <a:p>
          <a:endParaRPr lang="LID4096"/>
        </a:p>
      </dgm:t>
    </dgm:pt>
    <dgm:pt modelId="{52854045-A3DA-43B3-B593-3F91D08C2E76}">
      <dgm:prSet phldrT="[Text]"/>
      <dgm:spPr/>
      <dgm:t>
        <a:bodyPr/>
        <a:lstStyle/>
        <a:p>
          <a:r>
            <a:rPr lang="en-US" dirty="0"/>
            <a:t>Course outline</a:t>
          </a:r>
          <a:endParaRPr lang="LID4096" dirty="0"/>
        </a:p>
      </dgm:t>
    </dgm:pt>
    <dgm:pt modelId="{66D58F49-23C5-4FBD-B508-81B6E3E8B680}" type="parTrans" cxnId="{4A235660-E5ED-4CEF-AA99-FB877D1BB7D4}">
      <dgm:prSet/>
      <dgm:spPr/>
    </dgm:pt>
    <dgm:pt modelId="{3EA3C719-E9FA-44C1-AE7D-23BD34867BDD}" type="sibTrans" cxnId="{4A235660-E5ED-4CEF-AA99-FB877D1BB7D4}">
      <dgm:prSet/>
      <dgm:spPr/>
      <dgm:t>
        <a:bodyPr/>
        <a:lstStyle/>
        <a:p>
          <a:endParaRPr lang="LID4096"/>
        </a:p>
      </dgm:t>
    </dgm:pt>
    <dgm:pt modelId="{961E697F-754C-486F-9184-E5C420952927}" type="pres">
      <dgm:prSet presAssocID="{2FE58475-A90B-4C88-AD57-C93CA5A6F786}" presName="outerComposite" presStyleCnt="0">
        <dgm:presLayoutVars>
          <dgm:chMax val="5"/>
          <dgm:dir/>
          <dgm:resizeHandles val="exact"/>
        </dgm:presLayoutVars>
      </dgm:prSet>
      <dgm:spPr/>
    </dgm:pt>
    <dgm:pt modelId="{8BC6A90B-D22F-481D-B672-607D7F03C5B8}" type="pres">
      <dgm:prSet presAssocID="{2FE58475-A90B-4C88-AD57-C93CA5A6F786}" presName="dummyMaxCanvas" presStyleCnt="0">
        <dgm:presLayoutVars/>
      </dgm:prSet>
      <dgm:spPr/>
    </dgm:pt>
    <dgm:pt modelId="{9A2D5D43-2E74-4E57-B365-3E830D405564}" type="pres">
      <dgm:prSet presAssocID="{2FE58475-A90B-4C88-AD57-C93CA5A6F786}" presName="FiveNodes_1" presStyleLbl="node1" presStyleIdx="0" presStyleCnt="5">
        <dgm:presLayoutVars>
          <dgm:bulletEnabled val="1"/>
        </dgm:presLayoutVars>
      </dgm:prSet>
      <dgm:spPr/>
    </dgm:pt>
    <dgm:pt modelId="{6EA64C6E-A5BB-4050-87E4-9C3883B9D7BC}" type="pres">
      <dgm:prSet presAssocID="{2FE58475-A90B-4C88-AD57-C93CA5A6F786}" presName="FiveNodes_2" presStyleLbl="node1" presStyleIdx="1" presStyleCnt="5">
        <dgm:presLayoutVars>
          <dgm:bulletEnabled val="1"/>
        </dgm:presLayoutVars>
      </dgm:prSet>
      <dgm:spPr/>
    </dgm:pt>
    <dgm:pt modelId="{768E547D-29C4-44D4-85DE-1A3A929F328A}" type="pres">
      <dgm:prSet presAssocID="{2FE58475-A90B-4C88-AD57-C93CA5A6F786}" presName="FiveNodes_3" presStyleLbl="node1" presStyleIdx="2" presStyleCnt="5">
        <dgm:presLayoutVars>
          <dgm:bulletEnabled val="1"/>
        </dgm:presLayoutVars>
      </dgm:prSet>
      <dgm:spPr/>
    </dgm:pt>
    <dgm:pt modelId="{BC134D45-BFE5-4524-AC7F-083868AAC844}" type="pres">
      <dgm:prSet presAssocID="{2FE58475-A90B-4C88-AD57-C93CA5A6F786}" presName="FiveNodes_4" presStyleLbl="node1" presStyleIdx="3" presStyleCnt="5">
        <dgm:presLayoutVars>
          <dgm:bulletEnabled val="1"/>
        </dgm:presLayoutVars>
      </dgm:prSet>
      <dgm:spPr/>
    </dgm:pt>
    <dgm:pt modelId="{D6E03B9B-7F98-47E8-9035-98B6E1AD4449}" type="pres">
      <dgm:prSet presAssocID="{2FE58475-A90B-4C88-AD57-C93CA5A6F786}" presName="FiveNodes_5" presStyleLbl="node1" presStyleIdx="4" presStyleCnt="5">
        <dgm:presLayoutVars>
          <dgm:bulletEnabled val="1"/>
        </dgm:presLayoutVars>
      </dgm:prSet>
      <dgm:spPr/>
    </dgm:pt>
    <dgm:pt modelId="{B85595B1-0991-4E69-A3F0-5D48D7896B8C}" type="pres">
      <dgm:prSet presAssocID="{2FE58475-A90B-4C88-AD57-C93CA5A6F786}" presName="FiveConn_1-2" presStyleLbl="fgAccFollowNode1" presStyleIdx="0" presStyleCnt="4">
        <dgm:presLayoutVars>
          <dgm:bulletEnabled val="1"/>
        </dgm:presLayoutVars>
      </dgm:prSet>
      <dgm:spPr/>
    </dgm:pt>
    <dgm:pt modelId="{7CAF873E-BFDF-475A-B97F-5BA2983840D1}" type="pres">
      <dgm:prSet presAssocID="{2FE58475-A90B-4C88-AD57-C93CA5A6F786}" presName="FiveConn_2-3" presStyleLbl="fgAccFollowNode1" presStyleIdx="1" presStyleCnt="4">
        <dgm:presLayoutVars>
          <dgm:bulletEnabled val="1"/>
        </dgm:presLayoutVars>
      </dgm:prSet>
      <dgm:spPr/>
    </dgm:pt>
    <dgm:pt modelId="{3A8BAD7F-9ACF-487A-BA0C-8E5D03B5BFA4}" type="pres">
      <dgm:prSet presAssocID="{2FE58475-A90B-4C88-AD57-C93CA5A6F786}" presName="FiveConn_3-4" presStyleLbl="fgAccFollowNode1" presStyleIdx="2" presStyleCnt="4">
        <dgm:presLayoutVars>
          <dgm:bulletEnabled val="1"/>
        </dgm:presLayoutVars>
      </dgm:prSet>
      <dgm:spPr/>
    </dgm:pt>
    <dgm:pt modelId="{B3E14E87-9D52-4B3C-96C1-E8EBE42A6C83}" type="pres">
      <dgm:prSet presAssocID="{2FE58475-A90B-4C88-AD57-C93CA5A6F786}" presName="FiveConn_4-5" presStyleLbl="fgAccFollowNode1" presStyleIdx="3" presStyleCnt="4">
        <dgm:presLayoutVars>
          <dgm:bulletEnabled val="1"/>
        </dgm:presLayoutVars>
      </dgm:prSet>
      <dgm:spPr/>
    </dgm:pt>
    <dgm:pt modelId="{95224B32-2E5B-40AE-82A4-C3531C967622}" type="pres">
      <dgm:prSet presAssocID="{2FE58475-A90B-4C88-AD57-C93CA5A6F786}" presName="FiveNodes_1_text" presStyleLbl="node1" presStyleIdx="4" presStyleCnt="5">
        <dgm:presLayoutVars>
          <dgm:bulletEnabled val="1"/>
        </dgm:presLayoutVars>
      </dgm:prSet>
      <dgm:spPr/>
    </dgm:pt>
    <dgm:pt modelId="{F1E57433-2919-4F7C-8A19-8D8C208EA782}" type="pres">
      <dgm:prSet presAssocID="{2FE58475-A90B-4C88-AD57-C93CA5A6F786}" presName="FiveNodes_2_text" presStyleLbl="node1" presStyleIdx="4" presStyleCnt="5">
        <dgm:presLayoutVars>
          <dgm:bulletEnabled val="1"/>
        </dgm:presLayoutVars>
      </dgm:prSet>
      <dgm:spPr/>
    </dgm:pt>
    <dgm:pt modelId="{4B9A752D-94B2-43B8-8F1B-AB16577FFBD1}" type="pres">
      <dgm:prSet presAssocID="{2FE58475-A90B-4C88-AD57-C93CA5A6F786}" presName="FiveNodes_3_text" presStyleLbl="node1" presStyleIdx="4" presStyleCnt="5">
        <dgm:presLayoutVars>
          <dgm:bulletEnabled val="1"/>
        </dgm:presLayoutVars>
      </dgm:prSet>
      <dgm:spPr/>
    </dgm:pt>
    <dgm:pt modelId="{AA01A9A2-C097-433B-8C13-D58D1C27293E}" type="pres">
      <dgm:prSet presAssocID="{2FE58475-A90B-4C88-AD57-C93CA5A6F786}" presName="FiveNodes_4_text" presStyleLbl="node1" presStyleIdx="4" presStyleCnt="5">
        <dgm:presLayoutVars>
          <dgm:bulletEnabled val="1"/>
        </dgm:presLayoutVars>
      </dgm:prSet>
      <dgm:spPr/>
    </dgm:pt>
    <dgm:pt modelId="{0FE3C5CC-CFC7-44BB-B09D-977BF600DE07}" type="pres">
      <dgm:prSet presAssocID="{2FE58475-A90B-4C88-AD57-C93CA5A6F786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A636C00A-0B6D-4E6B-8C5B-F20FAE80C014}" type="presOf" srcId="{C5A05752-1DCA-4CB4-B8CD-64812565DF0E}" destId="{6EA64C6E-A5BB-4050-87E4-9C3883B9D7BC}" srcOrd="0" destOrd="0" presId="urn:microsoft.com/office/officeart/2005/8/layout/vProcess5"/>
    <dgm:cxn modelId="{EAC6993F-7C4C-4F2E-B148-D31C5A20BA5F}" type="presOf" srcId="{3EA3C719-E9FA-44C1-AE7D-23BD34867BDD}" destId="{B85595B1-0991-4E69-A3F0-5D48D7896B8C}" srcOrd="0" destOrd="0" presId="urn:microsoft.com/office/officeart/2005/8/layout/vProcess5"/>
    <dgm:cxn modelId="{4A235660-E5ED-4CEF-AA99-FB877D1BB7D4}" srcId="{2FE58475-A90B-4C88-AD57-C93CA5A6F786}" destId="{52854045-A3DA-43B3-B593-3F91D08C2E76}" srcOrd="0" destOrd="0" parTransId="{66D58F49-23C5-4FBD-B508-81B6E3E8B680}" sibTransId="{3EA3C719-E9FA-44C1-AE7D-23BD34867BDD}"/>
    <dgm:cxn modelId="{CF504D45-80AC-4253-B89D-09014C0F5A3F}" type="presOf" srcId="{C5A05752-1DCA-4CB4-B8CD-64812565DF0E}" destId="{F1E57433-2919-4F7C-8A19-8D8C208EA782}" srcOrd="1" destOrd="0" presId="urn:microsoft.com/office/officeart/2005/8/layout/vProcess5"/>
    <dgm:cxn modelId="{E74AD648-B8FC-42E1-9ECE-554912DC6937}" type="presOf" srcId="{4324E305-7E68-4A51-AEFD-2E55A147E27A}" destId="{4B9A752D-94B2-43B8-8F1B-AB16577FFBD1}" srcOrd="1" destOrd="0" presId="urn:microsoft.com/office/officeart/2005/8/layout/vProcess5"/>
    <dgm:cxn modelId="{32E10E4D-6859-44A2-B04D-610378E01567}" type="presOf" srcId="{2FE58475-A90B-4C88-AD57-C93CA5A6F786}" destId="{961E697F-754C-486F-9184-E5C420952927}" srcOrd="0" destOrd="0" presId="urn:microsoft.com/office/officeart/2005/8/layout/vProcess5"/>
    <dgm:cxn modelId="{13E80A81-2259-4DD5-A4D5-552BEE645717}" type="presOf" srcId="{826987A2-BD18-41CB-9041-4E8B77F5B488}" destId="{AA01A9A2-C097-433B-8C13-D58D1C27293E}" srcOrd="1" destOrd="0" presId="urn:microsoft.com/office/officeart/2005/8/layout/vProcess5"/>
    <dgm:cxn modelId="{277DD281-AFEF-4792-806F-DCB3A315323B}" type="presOf" srcId="{C4054F49-6145-46EA-A38B-6EB8933910A8}" destId="{D6E03B9B-7F98-47E8-9035-98B6E1AD4449}" srcOrd="0" destOrd="0" presId="urn:microsoft.com/office/officeart/2005/8/layout/vProcess5"/>
    <dgm:cxn modelId="{01DD1E94-A610-434A-959E-C8A194527C00}" type="presOf" srcId="{52854045-A3DA-43B3-B593-3F91D08C2E76}" destId="{95224B32-2E5B-40AE-82A4-C3531C967622}" srcOrd="1" destOrd="0" presId="urn:microsoft.com/office/officeart/2005/8/layout/vProcess5"/>
    <dgm:cxn modelId="{2EB76395-3456-4694-ABB4-FED6782BCA3B}" type="presOf" srcId="{826987A2-BD18-41CB-9041-4E8B77F5B488}" destId="{BC134D45-BFE5-4524-AC7F-083868AAC844}" srcOrd="0" destOrd="0" presId="urn:microsoft.com/office/officeart/2005/8/layout/vProcess5"/>
    <dgm:cxn modelId="{BA1A8995-8B4D-4CE0-9DD3-844D9088011D}" type="presOf" srcId="{D63B9105-B60F-40F3-9803-66A65C4DBDA6}" destId="{3A8BAD7F-9ACF-487A-BA0C-8E5D03B5BFA4}" srcOrd="0" destOrd="0" presId="urn:microsoft.com/office/officeart/2005/8/layout/vProcess5"/>
    <dgm:cxn modelId="{E1B60CA9-FC28-4A6E-929F-D04D39F3151D}" srcId="{2FE58475-A90B-4C88-AD57-C93CA5A6F786}" destId="{C4054F49-6145-46EA-A38B-6EB8933910A8}" srcOrd="4" destOrd="0" parTransId="{DEA7297B-B025-4A19-A67F-C7FE87BB2361}" sibTransId="{44336810-9293-4953-B1DE-0A824F4550ED}"/>
    <dgm:cxn modelId="{3A0E1BC0-99A1-4FB3-AB7C-CFA954956003}" type="presOf" srcId="{52854045-A3DA-43B3-B593-3F91D08C2E76}" destId="{9A2D5D43-2E74-4E57-B365-3E830D405564}" srcOrd="0" destOrd="0" presId="urn:microsoft.com/office/officeart/2005/8/layout/vProcess5"/>
    <dgm:cxn modelId="{0FB65FC4-D415-4313-A295-92E78AD4B471}" srcId="{2FE58475-A90B-4C88-AD57-C93CA5A6F786}" destId="{C5A05752-1DCA-4CB4-B8CD-64812565DF0E}" srcOrd="1" destOrd="0" parTransId="{E03412A0-224A-4BB9-8B5B-A71B328C6E0A}" sibTransId="{E634C960-973D-4C34-A936-E0500D0B7582}"/>
    <dgm:cxn modelId="{B1D557C4-2AE9-4E0C-AA17-C034DDF08E2D}" type="presOf" srcId="{E634C960-973D-4C34-A936-E0500D0B7582}" destId="{7CAF873E-BFDF-475A-B97F-5BA2983840D1}" srcOrd="0" destOrd="0" presId="urn:microsoft.com/office/officeart/2005/8/layout/vProcess5"/>
    <dgm:cxn modelId="{B4E93FC8-9612-41FF-81C5-A2D763EBE1A7}" type="presOf" srcId="{4324E305-7E68-4A51-AEFD-2E55A147E27A}" destId="{768E547D-29C4-44D4-85DE-1A3A929F328A}" srcOrd="0" destOrd="0" presId="urn:microsoft.com/office/officeart/2005/8/layout/vProcess5"/>
    <dgm:cxn modelId="{BC49E3E3-C2AC-4637-8D9B-91CD88463585}" srcId="{2FE58475-A90B-4C88-AD57-C93CA5A6F786}" destId="{4324E305-7E68-4A51-AEFD-2E55A147E27A}" srcOrd="2" destOrd="0" parTransId="{1834D493-0584-4BA7-92AB-0BA1DE438CD5}" sibTransId="{D63B9105-B60F-40F3-9803-66A65C4DBDA6}"/>
    <dgm:cxn modelId="{C8DC9AF6-77E4-43BB-B46A-73B4D3B416D2}" type="presOf" srcId="{C4054F49-6145-46EA-A38B-6EB8933910A8}" destId="{0FE3C5CC-CFC7-44BB-B09D-977BF600DE07}" srcOrd="1" destOrd="0" presId="urn:microsoft.com/office/officeart/2005/8/layout/vProcess5"/>
    <dgm:cxn modelId="{EF1E70FB-B69A-44AA-AD6C-0494C1823F81}" srcId="{2FE58475-A90B-4C88-AD57-C93CA5A6F786}" destId="{826987A2-BD18-41CB-9041-4E8B77F5B488}" srcOrd="3" destOrd="0" parTransId="{B58FB6FF-5655-4A87-8E84-C5A2CB1D0D7D}" sibTransId="{D1446BFE-626A-427E-9358-021152D08771}"/>
    <dgm:cxn modelId="{4741D9FC-8C9F-4B66-A8CC-CAE37034EE57}" type="presOf" srcId="{D1446BFE-626A-427E-9358-021152D08771}" destId="{B3E14E87-9D52-4B3C-96C1-E8EBE42A6C83}" srcOrd="0" destOrd="0" presId="urn:microsoft.com/office/officeart/2005/8/layout/vProcess5"/>
    <dgm:cxn modelId="{07B6E26A-E6BC-4F73-8DCF-5FBFF33DD1C4}" type="presParOf" srcId="{961E697F-754C-486F-9184-E5C420952927}" destId="{8BC6A90B-D22F-481D-B672-607D7F03C5B8}" srcOrd="0" destOrd="0" presId="urn:microsoft.com/office/officeart/2005/8/layout/vProcess5"/>
    <dgm:cxn modelId="{85450EA5-1030-4844-8574-BEF2C7EB9BEF}" type="presParOf" srcId="{961E697F-754C-486F-9184-E5C420952927}" destId="{9A2D5D43-2E74-4E57-B365-3E830D405564}" srcOrd="1" destOrd="0" presId="urn:microsoft.com/office/officeart/2005/8/layout/vProcess5"/>
    <dgm:cxn modelId="{C2EE1F90-043A-41AB-B03D-9D70954FC272}" type="presParOf" srcId="{961E697F-754C-486F-9184-E5C420952927}" destId="{6EA64C6E-A5BB-4050-87E4-9C3883B9D7BC}" srcOrd="2" destOrd="0" presId="urn:microsoft.com/office/officeart/2005/8/layout/vProcess5"/>
    <dgm:cxn modelId="{6744A918-0DBC-4729-834D-311F1C7C1EC6}" type="presParOf" srcId="{961E697F-754C-486F-9184-E5C420952927}" destId="{768E547D-29C4-44D4-85DE-1A3A929F328A}" srcOrd="3" destOrd="0" presId="urn:microsoft.com/office/officeart/2005/8/layout/vProcess5"/>
    <dgm:cxn modelId="{92723D52-35F6-4816-B727-76B1B040661D}" type="presParOf" srcId="{961E697F-754C-486F-9184-E5C420952927}" destId="{BC134D45-BFE5-4524-AC7F-083868AAC844}" srcOrd="4" destOrd="0" presId="urn:microsoft.com/office/officeart/2005/8/layout/vProcess5"/>
    <dgm:cxn modelId="{258306F9-563B-454B-96E8-428DC0FD22B1}" type="presParOf" srcId="{961E697F-754C-486F-9184-E5C420952927}" destId="{D6E03B9B-7F98-47E8-9035-98B6E1AD4449}" srcOrd="5" destOrd="0" presId="urn:microsoft.com/office/officeart/2005/8/layout/vProcess5"/>
    <dgm:cxn modelId="{52483527-494C-4FFB-9727-8B92DB9E86EA}" type="presParOf" srcId="{961E697F-754C-486F-9184-E5C420952927}" destId="{B85595B1-0991-4E69-A3F0-5D48D7896B8C}" srcOrd="6" destOrd="0" presId="urn:microsoft.com/office/officeart/2005/8/layout/vProcess5"/>
    <dgm:cxn modelId="{BE95BE15-C2BC-4724-B0AB-47AF0AD39847}" type="presParOf" srcId="{961E697F-754C-486F-9184-E5C420952927}" destId="{7CAF873E-BFDF-475A-B97F-5BA2983840D1}" srcOrd="7" destOrd="0" presId="urn:microsoft.com/office/officeart/2005/8/layout/vProcess5"/>
    <dgm:cxn modelId="{C6EF37ED-35F9-4F40-A609-29DE94491F37}" type="presParOf" srcId="{961E697F-754C-486F-9184-E5C420952927}" destId="{3A8BAD7F-9ACF-487A-BA0C-8E5D03B5BFA4}" srcOrd="8" destOrd="0" presId="urn:microsoft.com/office/officeart/2005/8/layout/vProcess5"/>
    <dgm:cxn modelId="{17552433-1D60-48CA-8D9B-A1F5B1EE5892}" type="presParOf" srcId="{961E697F-754C-486F-9184-E5C420952927}" destId="{B3E14E87-9D52-4B3C-96C1-E8EBE42A6C83}" srcOrd="9" destOrd="0" presId="urn:microsoft.com/office/officeart/2005/8/layout/vProcess5"/>
    <dgm:cxn modelId="{49138B6C-8011-4E9B-98FA-2C2054FE05A8}" type="presParOf" srcId="{961E697F-754C-486F-9184-E5C420952927}" destId="{95224B32-2E5B-40AE-82A4-C3531C967622}" srcOrd="10" destOrd="0" presId="urn:microsoft.com/office/officeart/2005/8/layout/vProcess5"/>
    <dgm:cxn modelId="{449A0A16-9BC3-4F7F-8E7D-8BDEC420185E}" type="presParOf" srcId="{961E697F-754C-486F-9184-E5C420952927}" destId="{F1E57433-2919-4F7C-8A19-8D8C208EA782}" srcOrd="11" destOrd="0" presId="urn:microsoft.com/office/officeart/2005/8/layout/vProcess5"/>
    <dgm:cxn modelId="{2FF820A3-ADB8-4068-9F89-CFC24625CE56}" type="presParOf" srcId="{961E697F-754C-486F-9184-E5C420952927}" destId="{4B9A752D-94B2-43B8-8F1B-AB16577FFBD1}" srcOrd="12" destOrd="0" presId="urn:microsoft.com/office/officeart/2005/8/layout/vProcess5"/>
    <dgm:cxn modelId="{C51639D3-B0D9-432C-AA15-81CF7DBECD92}" type="presParOf" srcId="{961E697F-754C-486F-9184-E5C420952927}" destId="{AA01A9A2-C097-433B-8C13-D58D1C27293E}" srcOrd="13" destOrd="0" presId="urn:microsoft.com/office/officeart/2005/8/layout/vProcess5"/>
    <dgm:cxn modelId="{2C35F89B-0FE8-4D2E-BFA2-A0D1D9EF216F}" type="presParOf" srcId="{961E697F-754C-486F-9184-E5C420952927}" destId="{0FE3C5CC-CFC7-44BB-B09D-977BF600DE07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FE58475-A90B-4C88-AD57-C93CA5A6F786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LID4096"/>
        </a:p>
      </dgm:t>
    </dgm:pt>
    <dgm:pt modelId="{52854045-A3DA-43B3-B593-3F91D08C2E76}">
      <dgm:prSet phldrT="[Text]"/>
      <dgm:spPr/>
      <dgm:t>
        <a:bodyPr/>
        <a:lstStyle/>
        <a:p>
          <a:r>
            <a:rPr lang="en-US" dirty="0"/>
            <a:t>Course outline, day I</a:t>
          </a:r>
          <a:endParaRPr lang="LID4096" dirty="0"/>
        </a:p>
      </dgm:t>
    </dgm:pt>
    <dgm:pt modelId="{66D58F49-23C5-4FBD-B508-81B6E3E8B680}" type="parTrans" cxnId="{4A235660-E5ED-4CEF-AA99-FB877D1BB7D4}">
      <dgm:prSet/>
      <dgm:spPr/>
      <dgm:t>
        <a:bodyPr/>
        <a:lstStyle/>
        <a:p>
          <a:endParaRPr lang="LID4096"/>
        </a:p>
      </dgm:t>
    </dgm:pt>
    <dgm:pt modelId="{3EA3C719-E9FA-44C1-AE7D-23BD34867BDD}" type="sibTrans" cxnId="{4A235660-E5ED-4CEF-AA99-FB877D1BB7D4}">
      <dgm:prSet/>
      <dgm:spPr/>
      <dgm:t>
        <a:bodyPr/>
        <a:lstStyle/>
        <a:p>
          <a:endParaRPr lang="LID4096"/>
        </a:p>
      </dgm:t>
    </dgm:pt>
    <dgm:pt modelId="{961E697F-754C-486F-9184-E5C420952927}" type="pres">
      <dgm:prSet presAssocID="{2FE58475-A90B-4C88-AD57-C93CA5A6F786}" presName="outerComposite" presStyleCnt="0">
        <dgm:presLayoutVars>
          <dgm:chMax val="5"/>
          <dgm:dir/>
          <dgm:resizeHandles val="exact"/>
        </dgm:presLayoutVars>
      </dgm:prSet>
      <dgm:spPr/>
    </dgm:pt>
    <dgm:pt modelId="{8BC6A90B-D22F-481D-B672-607D7F03C5B8}" type="pres">
      <dgm:prSet presAssocID="{2FE58475-A90B-4C88-AD57-C93CA5A6F786}" presName="dummyMaxCanvas" presStyleCnt="0">
        <dgm:presLayoutVars/>
      </dgm:prSet>
      <dgm:spPr/>
    </dgm:pt>
    <dgm:pt modelId="{C9709B4B-E327-44A2-A807-C06C2B028146}" type="pres">
      <dgm:prSet presAssocID="{2FE58475-A90B-4C88-AD57-C93CA5A6F786}" presName="OneNode_1" presStyleLbl="node1" presStyleIdx="0" presStyleCnt="1" custLinFactNeighborX="-19178" custLinFactNeighborY="-72058">
        <dgm:presLayoutVars>
          <dgm:bulletEnabled val="1"/>
        </dgm:presLayoutVars>
      </dgm:prSet>
      <dgm:spPr/>
    </dgm:pt>
  </dgm:ptLst>
  <dgm:cxnLst>
    <dgm:cxn modelId="{4A235660-E5ED-4CEF-AA99-FB877D1BB7D4}" srcId="{2FE58475-A90B-4C88-AD57-C93CA5A6F786}" destId="{52854045-A3DA-43B3-B593-3F91D08C2E76}" srcOrd="0" destOrd="0" parTransId="{66D58F49-23C5-4FBD-B508-81B6E3E8B680}" sibTransId="{3EA3C719-E9FA-44C1-AE7D-23BD34867BDD}"/>
    <dgm:cxn modelId="{86308A67-8AE4-43DB-9CC9-008609DB3DF9}" type="presOf" srcId="{52854045-A3DA-43B3-B593-3F91D08C2E76}" destId="{C9709B4B-E327-44A2-A807-C06C2B028146}" srcOrd="0" destOrd="0" presId="urn:microsoft.com/office/officeart/2005/8/layout/vProcess5"/>
    <dgm:cxn modelId="{32E10E4D-6859-44A2-B04D-610378E01567}" type="presOf" srcId="{2FE58475-A90B-4C88-AD57-C93CA5A6F786}" destId="{961E697F-754C-486F-9184-E5C420952927}" srcOrd="0" destOrd="0" presId="urn:microsoft.com/office/officeart/2005/8/layout/vProcess5"/>
    <dgm:cxn modelId="{07B6E26A-E6BC-4F73-8DCF-5FBFF33DD1C4}" type="presParOf" srcId="{961E697F-754C-486F-9184-E5C420952927}" destId="{8BC6A90B-D22F-481D-B672-607D7F03C5B8}" srcOrd="0" destOrd="0" presId="urn:microsoft.com/office/officeart/2005/8/layout/vProcess5"/>
    <dgm:cxn modelId="{5C0922DC-BC21-457D-AE40-33D3F6214D27}" type="presParOf" srcId="{961E697F-754C-486F-9184-E5C420952927}" destId="{C9709B4B-E327-44A2-A807-C06C2B028146}" srcOrd="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FE58475-A90B-4C88-AD57-C93CA5A6F786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LID4096"/>
        </a:p>
      </dgm:t>
    </dgm:pt>
    <dgm:pt modelId="{52854045-A3DA-43B3-B593-3F91D08C2E76}">
      <dgm:prSet phldrT="[Text]"/>
      <dgm:spPr/>
      <dgm:t>
        <a:bodyPr/>
        <a:lstStyle/>
        <a:p>
          <a:r>
            <a:rPr lang="en-US" dirty="0"/>
            <a:t>Course outline , day II</a:t>
          </a:r>
          <a:endParaRPr lang="LID4096" dirty="0"/>
        </a:p>
      </dgm:t>
    </dgm:pt>
    <dgm:pt modelId="{66D58F49-23C5-4FBD-B508-81B6E3E8B680}" type="parTrans" cxnId="{4A235660-E5ED-4CEF-AA99-FB877D1BB7D4}">
      <dgm:prSet/>
      <dgm:spPr/>
      <dgm:t>
        <a:bodyPr/>
        <a:lstStyle/>
        <a:p>
          <a:endParaRPr lang="LID4096"/>
        </a:p>
      </dgm:t>
    </dgm:pt>
    <dgm:pt modelId="{3EA3C719-E9FA-44C1-AE7D-23BD34867BDD}" type="sibTrans" cxnId="{4A235660-E5ED-4CEF-AA99-FB877D1BB7D4}">
      <dgm:prSet/>
      <dgm:spPr/>
      <dgm:t>
        <a:bodyPr/>
        <a:lstStyle/>
        <a:p>
          <a:endParaRPr lang="LID4096"/>
        </a:p>
      </dgm:t>
    </dgm:pt>
    <dgm:pt modelId="{961E697F-754C-486F-9184-E5C420952927}" type="pres">
      <dgm:prSet presAssocID="{2FE58475-A90B-4C88-AD57-C93CA5A6F786}" presName="outerComposite" presStyleCnt="0">
        <dgm:presLayoutVars>
          <dgm:chMax val="5"/>
          <dgm:dir/>
          <dgm:resizeHandles val="exact"/>
        </dgm:presLayoutVars>
      </dgm:prSet>
      <dgm:spPr/>
    </dgm:pt>
    <dgm:pt modelId="{8BC6A90B-D22F-481D-B672-607D7F03C5B8}" type="pres">
      <dgm:prSet presAssocID="{2FE58475-A90B-4C88-AD57-C93CA5A6F786}" presName="dummyMaxCanvas" presStyleCnt="0">
        <dgm:presLayoutVars/>
      </dgm:prSet>
      <dgm:spPr/>
    </dgm:pt>
    <dgm:pt modelId="{C9709B4B-E327-44A2-A807-C06C2B028146}" type="pres">
      <dgm:prSet presAssocID="{2FE58475-A90B-4C88-AD57-C93CA5A6F786}" presName="OneNode_1" presStyleLbl="node1" presStyleIdx="0" presStyleCnt="1" custLinFactNeighborX="-10369" custLinFactNeighborY="-57370">
        <dgm:presLayoutVars>
          <dgm:bulletEnabled val="1"/>
        </dgm:presLayoutVars>
      </dgm:prSet>
      <dgm:spPr/>
    </dgm:pt>
  </dgm:ptLst>
  <dgm:cxnLst>
    <dgm:cxn modelId="{4A235660-E5ED-4CEF-AA99-FB877D1BB7D4}" srcId="{2FE58475-A90B-4C88-AD57-C93CA5A6F786}" destId="{52854045-A3DA-43B3-B593-3F91D08C2E76}" srcOrd="0" destOrd="0" parTransId="{66D58F49-23C5-4FBD-B508-81B6E3E8B680}" sibTransId="{3EA3C719-E9FA-44C1-AE7D-23BD34867BDD}"/>
    <dgm:cxn modelId="{86308A67-8AE4-43DB-9CC9-008609DB3DF9}" type="presOf" srcId="{52854045-A3DA-43B3-B593-3F91D08C2E76}" destId="{C9709B4B-E327-44A2-A807-C06C2B028146}" srcOrd="0" destOrd="0" presId="urn:microsoft.com/office/officeart/2005/8/layout/vProcess5"/>
    <dgm:cxn modelId="{32E10E4D-6859-44A2-B04D-610378E01567}" type="presOf" srcId="{2FE58475-A90B-4C88-AD57-C93CA5A6F786}" destId="{961E697F-754C-486F-9184-E5C420952927}" srcOrd="0" destOrd="0" presId="urn:microsoft.com/office/officeart/2005/8/layout/vProcess5"/>
    <dgm:cxn modelId="{07B6E26A-E6BC-4F73-8DCF-5FBFF33DD1C4}" type="presParOf" srcId="{961E697F-754C-486F-9184-E5C420952927}" destId="{8BC6A90B-D22F-481D-B672-607D7F03C5B8}" srcOrd="0" destOrd="0" presId="urn:microsoft.com/office/officeart/2005/8/layout/vProcess5"/>
    <dgm:cxn modelId="{5C0922DC-BC21-457D-AE40-33D3F6214D27}" type="presParOf" srcId="{961E697F-754C-486F-9184-E5C420952927}" destId="{C9709B4B-E327-44A2-A807-C06C2B028146}" srcOrd="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FE58475-A90B-4C88-AD57-C93CA5A6F786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LID4096"/>
        </a:p>
      </dgm:t>
    </dgm:pt>
    <dgm:pt modelId="{52854045-A3DA-43B3-B593-3F91D08C2E76}">
      <dgm:prSet phldrT="[Text]"/>
      <dgm:spPr/>
      <dgm:t>
        <a:bodyPr/>
        <a:lstStyle/>
        <a:p>
          <a:r>
            <a:rPr lang="en-US" dirty="0"/>
            <a:t>Important course info</a:t>
          </a:r>
          <a:endParaRPr lang="LID4096" dirty="0"/>
        </a:p>
      </dgm:t>
    </dgm:pt>
    <dgm:pt modelId="{66D58F49-23C5-4FBD-B508-81B6E3E8B680}" type="parTrans" cxnId="{4A235660-E5ED-4CEF-AA99-FB877D1BB7D4}">
      <dgm:prSet/>
      <dgm:spPr/>
      <dgm:t>
        <a:bodyPr/>
        <a:lstStyle/>
        <a:p>
          <a:endParaRPr lang="LID4096"/>
        </a:p>
      </dgm:t>
    </dgm:pt>
    <dgm:pt modelId="{3EA3C719-E9FA-44C1-AE7D-23BD34867BDD}" type="sibTrans" cxnId="{4A235660-E5ED-4CEF-AA99-FB877D1BB7D4}">
      <dgm:prSet/>
      <dgm:spPr/>
      <dgm:t>
        <a:bodyPr/>
        <a:lstStyle/>
        <a:p>
          <a:endParaRPr lang="LID4096"/>
        </a:p>
      </dgm:t>
    </dgm:pt>
    <dgm:pt modelId="{961E697F-754C-486F-9184-E5C420952927}" type="pres">
      <dgm:prSet presAssocID="{2FE58475-A90B-4C88-AD57-C93CA5A6F786}" presName="outerComposite" presStyleCnt="0">
        <dgm:presLayoutVars>
          <dgm:chMax val="5"/>
          <dgm:dir/>
          <dgm:resizeHandles val="exact"/>
        </dgm:presLayoutVars>
      </dgm:prSet>
      <dgm:spPr/>
    </dgm:pt>
    <dgm:pt modelId="{8BC6A90B-D22F-481D-B672-607D7F03C5B8}" type="pres">
      <dgm:prSet presAssocID="{2FE58475-A90B-4C88-AD57-C93CA5A6F786}" presName="dummyMaxCanvas" presStyleCnt="0">
        <dgm:presLayoutVars/>
      </dgm:prSet>
      <dgm:spPr/>
    </dgm:pt>
    <dgm:pt modelId="{C9709B4B-E327-44A2-A807-C06C2B028146}" type="pres">
      <dgm:prSet presAssocID="{2FE58475-A90B-4C88-AD57-C93CA5A6F786}" presName="OneNode_1" presStyleLbl="node1" presStyleIdx="0" presStyleCnt="1" custLinFactNeighborX="-10369" custLinFactNeighborY="-57370">
        <dgm:presLayoutVars>
          <dgm:bulletEnabled val="1"/>
        </dgm:presLayoutVars>
      </dgm:prSet>
      <dgm:spPr/>
    </dgm:pt>
  </dgm:ptLst>
  <dgm:cxnLst>
    <dgm:cxn modelId="{4A235660-E5ED-4CEF-AA99-FB877D1BB7D4}" srcId="{2FE58475-A90B-4C88-AD57-C93CA5A6F786}" destId="{52854045-A3DA-43B3-B593-3F91D08C2E76}" srcOrd="0" destOrd="0" parTransId="{66D58F49-23C5-4FBD-B508-81B6E3E8B680}" sibTransId="{3EA3C719-E9FA-44C1-AE7D-23BD34867BDD}"/>
    <dgm:cxn modelId="{86308A67-8AE4-43DB-9CC9-008609DB3DF9}" type="presOf" srcId="{52854045-A3DA-43B3-B593-3F91D08C2E76}" destId="{C9709B4B-E327-44A2-A807-C06C2B028146}" srcOrd="0" destOrd="0" presId="urn:microsoft.com/office/officeart/2005/8/layout/vProcess5"/>
    <dgm:cxn modelId="{32E10E4D-6859-44A2-B04D-610378E01567}" type="presOf" srcId="{2FE58475-A90B-4C88-AD57-C93CA5A6F786}" destId="{961E697F-754C-486F-9184-E5C420952927}" srcOrd="0" destOrd="0" presId="urn:microsoft.com/office/officeart/2005/8/layout/vProcess5"/>
    <dgm:cxn modelId="{07B6E26A-E6BC-4F73-8DCF-5FBFF33DD1C4}" type="presParOf" srcId="{961E697F-754C-486F-9184-E5C420952927}" destId="{8BC6A90B-D22F-481D-B672-607D7F03C5B8}" srcOrd="0" destOrd="0" presId="urn:microsoft.com/office/officeart/2005/8/layout/vProcess5"/>
    <dgm:cxn modelId="{5C0922DC-BC21-457D-AE40-33D3F6214D27}" type="presParOf" srcId="{961E697F-754C-486F-9184-E5C420952927}" destId="{C9709B4B-E327-44A2-A807-C06C2B028146}" srcOrd="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2D5D43-2E74-4E57-B365-3E830D405564}">
      <dsp:nvSpPr>
        <dsp:cNvPr id="0" name=""/>
        <dsp:cNvSpPr/>
      </dsp:nvSpPr>
      <dsp:spPr>
        <a:xfrm>
          <a:off x="0" y="0"/>
          <a:ext cx="5457711" cy="86523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Course outline</a:t>
          </a:r>
          <a:endParaRPr lang="LID4096" sz="2400" kern="1200" dirty="0"/>
        </a:p>
      </dsp:txBody>
      <dsp:txXfrm>
        <a:off x="25342" y="25342"/>
        <a:ext cx="4422827" cy="814546"/>
      </dsp:txXfrm>
    </dsp:sp>
    <dsp:sp modelId="{6EA64C6E-A5BB-4050-87E4-9C3883B9D7BC}">
      <dsp:nvSpPr>
        <dsp:cNvPr id="0" name=""/>
        <dsp:cNvSpPr/>
      </dsp:nvSpPr>
      <dsp:spPr>
        <a:xfrm>
          <a:off x="407556" y="985401"/>
          <a:ext cx="5457711" cy="86523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Why diagnostic imaging lecture?</a:t>
          </a:r>
          <a:endParaRPr lang="LID4096" sz="2400" kern="1200" dirty="0"/>
        </a:p>
      </dsp:txBody>
      <dsp:txXfrm>
        <a:off x="432898" y="1010743"/>
        <a:ext cx="4437071" cy="814546"/>
      </dsp:txXfrm>
    </dsp:sp>
    <dsp:sp modelId="{768E547D-29C4-44D4-85DE-1A3A929F328A}">
      <dsp:nvSpPr>
        <dsp:cNvPr id="0" name=""/>
        <dsp:cNvSpPr/>
      </dsp:nvSpPr>
      <dsp:spPr>
        <a:xfrm>
          <a:off x="815112" y="1970803"/>
          <a:ext cx="5457711" cy="86523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Radiology and nuclear medicine modalities</a:t>
          </a:r>
          <a:endParaRPr lang="LID4096" sz="2400" kern="1200" dirty="0"/>
        </a:p>
      </dsp:txBody>
      <dsp:txXfrm>
        <a:off x="840454" y="1996145"/>
        <a:ext cx="4437071" cy="814546"/>
      </dsp:txXfrm>
    </dsp:sp>
    <dsp:sp modelId="{BC134D45-BFE5-4524-AC7F-083868AAC844}">
      <dsp:nvSpPr>
        <dsp:cNvPr id="0" name=""/>
        <dsp:cNvSpPr/>
      </dsp:nvSpPr>
      <dsp:spPr>
        <a:xfrm>
          <a:off x="1222669" y="2956205"/>
          <a:ext cx="5457711" cy="86523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Pathology imaging</a:t>
          </a:r>
          <a:endParaRPr lang="LID4096" sz="2400" kern="1200" dirty="0"/>
        </a:p>
      </dsp:txBody>
      <dsp:txXfrm>
        <a:off x="1248011" y="2981547"/>
        <a:ext cx="4437071" cy="814546"/>
      </dsp:txXfrm>
    </dsp:sp>
    <dsp:sp modelId="{D6E03B9B-7F98-47E8-9035-98B6E1AD4449}">
      <dsp:nvSpPr>
        <dsp:cNvPr id="0" name=""/>
        <dsp:cNvSpPr/>
      </dsp:nvSpPr>
      <dsp:spPr>
        <a:xfrm>
          <a:off x="1630225" y="3941607"/>
          <a:ext cx="5457711" cy="86523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Emerging technologies in imaging and visualization</a:t>
          </a:r>
          <a:endParaRPr lang="LID4096" sz="2400" kern="1200" dirty="0"/>
        </a:p>
      </dsp:txBody>
      <dsp:txXfrm>
        <a:off x="1655567" y="3966949"/>
        <a:ext cx="4437071" cy="814546"/>
      </dsp:txXfrm>
    </dsp:sp>
    <dsp:sp modelId="{B85595B1-0991-4E69-A3F0-5D48D7896B8C}">
      <dsp:nvSpPr>
        <dsp:cNvPr id="0" name=""/>
        <dsp:cNvSpPr/>
      </dsp:nvSpPr>
      <dsp:spPr>
        <a:xfrm>
          <a:off x="4895311" y="632099"/>
          <a:ext cx="562400" cy="562400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LID4096" sz="2600" kern="1200"/>
        </a:p>
      </dsp:txBody>
      <dsp:txXfrm>
        <a:off x="5021851" y="632099"/>
        <a:ext cx="309320" cy="423206"/>
      </dsp:txXfrm>
    </dsp:sp>
    <dsp:sp modelId="{7CAF873E-BFDF-475A-B97F-5BA2983840D1}">
      <dsp:nvSpPr>
        <dsp:cNvPr id="0" name=""/>
        <dsp:cNvSpPr/>
      </dsp:nvSpPr>
      <dsp:spPr>
        <a:xfrm>
          <a:off x="5302867" y="1617500"/>
          <a:ext cx="562400" cy="562400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LID4096" sz="2600" kern="1200"/>
        </a:p>
      </dsp:txBody>
      <dsp:txXfrm>
        <a:off x="5429407" y="1617500"/>
        <a:ext cx="309320" cy="423206"/>
      </dsp:txXfrm>
    </dsp:sp>
    <dsp:sp modelId="{3A8BAD7F-9ACF-487A-BA0C-8E5D03B5BFA4}">
      <dsp:nvSpPr>
        <dsp:cNvPr id="0" name=""/>
        <dsp:cNvSpPr/>
      </dsp:nvSpPr>
      <dsp:spPr>
        <a:xfrm>
          <a:off x="5710424" y="2588482"/>
          <a:ext cx="562400" cy="562400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LID4096" sz="2600" kern="1200"/>
        </a:p>
      </dsp:txBody>
      <dsp:txXfrm>
        <a:off x="5836964" y="2588482"/>
        <a:ext cx="309320" cy="423206"/>
      </dsp:txXfrm>
    </dsp:sp>
    <dsp:sp modelId="{B3E14E87-9D52-4B3C-96C1-E8EBE42A6C83}">
      <dsp:nvSpPr>
        <dsp:cNvPr id="0" name=""/>
        <dsp:cNvSpPr/>
      </dsp:nvSpPr>
      <dsp:spPr>
        <a:xfrm>
          <a:off x="6117980" y="3583497"/>
          <a:ext cx="562400" cy="562400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LID4096" sz="2600" kern="1200"/>
        </a:p>
      </dsp:txBody>
      <dsp:txXfrm>
        <a:off x="6244520" y="3583497"/>
        <a:ext cx="309320" cy="42320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709B4B-E327-44A2-A807-C06C2B028146}">
      <dsp:nvSpPr>
        <dsp:cNvPr id="0" name=""/>
        <dsp:cNvSpPr/>
      </dsp:nvSpPr>
      <dsp:spPr>
        <a:xfrm>
          <a:off x="0" y="0"/>
          <a:ext cx="5432357" cy="50783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Course outline, day I</a:t>
          </a:r>
          <a:endParaRPr lang="LID4096" sz="2300" kern="1200" dirty="0"/>
        </a:p>
      </dsp:txBody>
      <dsp:txXfrm>
        <a:off x="14874" y="14874"/>
        <a:ext cx="5402609" cy="47808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709B4B-E327-44A2-A807-C06C2B028146}">
      <dsp:nvSpPr>
        <dsp:cNvPr id="0" name=""/>
        <dsp:cNvSpPr/>
      </dsp:nvSpPr>
      <dsp:spPr>
        <a:xfrm>
          <a:off x="0" y="0"/>
          <a:ext cx="5927031" cy="42853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Course outline , day II</a:t>
          </a:r>
          <a:endParaRPr lang="LID4096" sz="1900" kern="1200" dirty="0"/>
        </a:p>
      </dsp:txBody>
      <dsp:txXfrm>
        <a:off x="12551" y="12551"/>
        <a:ext cx="5901929" cy="40343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709B4B-E327-44A2-A807-C06C2B028146}">
      <dsp:nvSpPr>
        <dsp:cNvPr id="0" name=""/>
        <dsp:cNvSpPr/>
      </dsp:nvSpPr>
      <dsp:spPr>
        <a:xfrm>
          <a:off x="0" y="0"/>
          <a:ext cx="5927031" cy="42853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Important course info</a:t>
          </a:r>
          <a:endParaRPr lang="LID4096" sz="1900" kern="1200" dirty="0"/>
        </a:p>
      </dsp:txBody>
      <dsp:txXfrm>
        <a:off x="12551" y="12551"/>
        <a:ext cx="5901929" cy="40343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732D9D-C667-489A-831F-0E01110209EA}" type="datetimeFigureOut">
              <a:t>05/02/2024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3FF387-57CF-4E14-B8AF-24841806062A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8792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Calibri"/>
                <a:cs typeface="Calibri"/>
              </a:rPr>
              <a:t>this is 5min version of our 30min </a:t>
            </a:r>
            <a:r>
              <a:rPr lang="en-US" err="1">
                <a:latin typeface="Calibri"/>
                <a:cs typeface="Calibri"/>
              </a:rPr>
              <a:t>slidedeck</a:t>
            </a:r>
            <a:r>
              <a:rPr lang="en-US">
                <a:latin typeface="Calibri"/>
                <a:cs typeface="Calibri"/>
              </a:rPr>
              <a:t> :-)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24"/>
          </p:nvPr>
        </p:nvSpPr>
        <p:spPr/>
        <p:txBody>
          <a:bodyPr/>
          <a:lstStyle/>
          <a:p>
            <a:pPr algn="r">
              <a:buNone/>
            </a:pPr>
            <a:fld id="{13F94545-58C9-4720-B6CA-4A7577470412}" type="slidenum">
              <a:rPr lang="nl-NL" sz="1400" b="0" strike="noStrike" spc="-1">
                <a:latin typeface="Times New Roman"/>
              </a:rPr>
              <a:t>1</a:t>
            </a:fld>
            <a:endParaRPr lang="nl-NL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125338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08FAD6A3-EE87-4D3D-A74B-0E6A4A55B7EE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4400" b="0" strike="noStrike" spc="-1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2" name="PlaceHolder 4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01B428BC-1A2F-488A-90DE-20071568037C}" type="slidenum">
              <a:t>‹#›</a:t>
            </a:fld>
            <a:endParaRPr/>
          </a:p>
        </p:txBody>
      </p:sp>
      <p:sp>
        <p:nvSpPr>
          <p:cNvPr id="3" name="PlaceHolder 5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4400" b="0" strike="noStrike" spc="-1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06DB8F72-C93E-492B-80FD-FD0CF47272F0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4400" b="0" strike="noStrike" spc="-1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2FAFB31B-7B95-4889-AF77-2225C2883C5C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738A4527-6D61-410D-B3C7-C771EDAEA15A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C3AE5E61-F229-488B-B65B-23DC6309C539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4400" b="0" strike="noStrike" spc="-1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BEE26401-CC40-4181-8635-8A73D5C3B1F8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4400" b="0" strike="noStrike" spc="-1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F7DD1902-500B-4CA7-A87E-37E65F71EAD9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4400" b="0" strike="noStrike" spc="-1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AF7F5083-BEA8-43F4-9C74-8B5EBECF7B31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4400" b="0" strike="noStrike" spc="-1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C818607A-0E5D-4763-A5EC-CE45FE53AD32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4400" b="0" strike="noStrike" spc="-1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062DD451-2176-4074-B6BF-D2F53912CE81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4400" b="0" strike="noStrike" spc="-1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D73C489C-0C4E-4F90-AE87-EA0D4367E8CA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517BAB39-B035-4520-B726-243A995F47A0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4400" b="0" strike="noStrike" spc="-1"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42184C2A-0541-447A-BBED-429BAC5965A7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4400" b="0" strike="noStrike" spc="-1"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D487EF5B-0DB8-4BB0-8D8B-B62A6A4D0B66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4400" b="0" strike="noStrike" spc="-1"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E475755C-DCD5-49F4-9415-4E9EB68A987B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1BDE6843-290C-4424-A5BF-131A9FA97B1B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84491FF4-02E0-4239-8D46-C162383B03B8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4400" b="0" strike="noStrike" spc="-1"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A046598A-DAFC-4EE8-BB19-F4DD70F6AEE8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4400" b="0" strike="noStrike" spc="-1"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3D56CD3C-3271-4999-B5FF-C1E22671071A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4400" b="0" strike="noStrike" spc="-1"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DCD71164-D284-46D8-8A9F-1E9CC0BCAD3F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4400" b="0" strike="noStrike" spc="-1"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DE440E5E-AF6D-4F3F-81DA-7DD77744008B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4400" b="0" strike="noStrike" spc="-1"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73C3EE90-5031-42B2-86D2-6529E100ECD0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4400" b="0" strike="noStrike" spc="-1"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9F903546-3B4E-4157-8FED-9B35E0A1D0E1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DFD75-F66A-4849-8F04-1D4BCBEA84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143760"/>
            <a:ext cx="9144000" cy="2387600"/>
          </a:xfrm>
        </p:spPr>
        <p:txBody>
          <a:bodyPr anchor="b"/>
          <a:lstStyle>
            <a:lvl1pPr algn="ctr">
              <a:defRPr sz="60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CFDA3F-E1B8-40BD-8CBB-3BE733B710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714240"/>
            <a:ext cx="9144000" cy="543560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4A13D7-779E-4E56-AAA8-196B6D232E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5/2/2024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FF56F3-B404-4155-829A-16CCD5902A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B0715F-5DAA-42CE-ADD5-D4D62E9EC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0956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36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5/2/2024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9" r:id="rId1"/>
    <p:sldLayoutId id="2147483760" r:id="rId2"/>
    <p:sldLayoutId id="2147483761" r:id="rId3"/>
    <p:sldLayoutId id="2147483762" r:id="rId4"/>
    <p:sldLayoutId id="2147483763" r:id="rId5"/>
    <p:sldLayoutId id="2147483764" r:id="rId6"/>
    <p:sldLayoutId id="2147483765" r:id="rId7"/>
    <p:sldLayoutId id="2147483766" r:id="rId8"/>
    <p:sldLayoutId id="2147483767" r:id="rId9"/>
    <p:sldLayoutId id="2147483768" r:id="rId10"/>
    <p:sldLayoutId id="214748376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550920" y="2457360"/>
            <a:ext cx="5172120" cy="524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nl-NL" sz="1800" b="0" strike="noStrike" spc="-1">
                <a:latin typeface="Arial"/>
              </a:rPr>
              <a:t>Klik om de opmaak van de titeltekst te bewerken</a:t>
            </a:r>
          </a:p>
        </p:txBody>
      </p:sp>
      <p:sp>
        <p:nvSpPr>
          <p:cNvPr id="6" name="PlaceHolder 2"/>
          <p:cNvSpPr>
            <a:spLocks noGrp="1"/>
          </p:cNvSpPr>
          <p:nvPr>
            <p:ph type="ftr" idx="1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algn="ctr">
              <a:lnSpc>
                <a:spcPct val="100000"/>
              </a:lnSpc>
              <a:buNone/>
              <a:defRPr lang="nl-NL" sz="1400" b="0" strike="noStrike" spc="-1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lang="nl-NL" sz="1400" b="0" strike="noStrike" spc="-1">
                <a:latin typeface="Times New Roman"/>
              </a:rPr>
              <a:t>&lt;voettekst&gt;</a:t>
            </a:r>
          </a:p>
        </p:txBody>
      </p:sp>
      <p:sp>
        <p:nvSpPr>
          <p:cNvPr id="2" name="PlaceHolder 3"/>
          <p:cNvSpPr>
            <a:spLocks noGrp="1"/>
          </p:cNvSpPr>
          <p:nvPr>
            <p:ph type="sldNum" idx="2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solidFill>
                  <a:srgbClr val="8B8B8B"/>
                </a:solidFill>
                <a:latin typeface="Assistant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D1D21642-DBE9-4A29-A54C-77874A324487}" type="slidenum">
              <a:rPr lang="en-US" sz="1200" b="0" strike="noStrike" spc="-1">
                <a:solidFill>
                  <a:srgbClr val="8B8B8B"/>
                </a:solidFill>
                <a:latin typeface="Assistant"/>
              </a:rPr>
              <a:t>‹#›</a:t>
            </a:fld>
            <a:endParaRPr lang="nl-NL" sz="1200" b="0" strike="noStrike" spc="-1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dt" idx="3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defRPr lang="nl-NL" sz="1400" b="0" strike="noStrike" spc="-1">
                <a:latin typeface="Times New Roman"/>
              </a:defRPr>
            </a:lvl1pPr>
          </a:lstStyle>
          <a:p>
            <a:r>
              <a:rPr lang="nl-NL" sz="1400" b="0" strike="noStrike" spc="-1">
                <a:latin typeface="Times New Roman"/>
              </a:rPr>
              <a:t>&lt;datum/tijd&gt;</a:t>
            </a: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nl-NL" sz="3200" b="0" strike="noStrike" spc="-1">
                <a:latin typeface="Arial"/>
              </a:rPr>
              <a:t>Klik om de opmaak van de overzichtstekst te bewerken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nl-NL" sz="2800" b="0" strike="noStrike" spc="-1">
                <a:latin typeface="Arial"/>
              </a:rPr>
              <a:t>Tweede overzichtsniveau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nl-NL" sz="2400" b="0" strike="noStrike" spc="-1">
                <a:latin typeface="Arial"/>
              </a:rPr>
              <a:t>Derde overzichtsniveau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nl-NL" sz="2000" b="0" strike="noStrike" spc="-1">
                <a:latin typeface="Arial"/>
              </a:rPr>
              <a:t>Vierde overzichtsniveau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nl-NL" sz="2000" b="0" strike="noStrike" spc="-1">
                <a:latin typeface="Arial"/>
              </a:rPr>
              <a:t>Vijfde overzichtsniveau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nl-NL" sz="2000" b="0" strike="noStrike" spc="-1">
                <a:latin typeface="Arial"/>
              </a:rPr>
              <a:t>Zesde overzichtsniveau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nl-NL" sz="2000" b="0" strike="noStrike" spc="-1">
                <a:latin typeface="Arial"/>
              </a:rPr>
              <a:t>Zevende overzichtsniveau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3" r:id="rId1"/>
    <p:sldLayoutId id="2147483758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754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5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6550920" y="2457360"/>
            <a:ext cx="5172120" cy="524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nl-NL" sz="1800" b="0" strike="noStrike" spc="-1">
                <a:latin typeface="Arial"/>
              </a:rPr>
              <a:t>Klik om de opmaak van de titeltekst te bewerken</a:t>
            </a:r>
          </a:p>
        </p:txBody>
      </p:sp>
      <p:sp>
        <p:nvSpPr>
          <p:cNvPr id="42" name="PlaceHolder 2"/>
          <p:cNvSpPr>
            <a:spLocks noGrp="1"/>
          </p:cNvSpPr>
          <p:nvPr>
            <p:ph type="ftr" idx="4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algn="ctr">
              <a:lnSpc>
                <a:spcPct val="100000"/>
              </a:lnSpc>
              <a:buNone/>
              <a:defRPr lang="nl-NL" sz="1400" b="0" strike="noStrike" spc="-1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lang="nl-NL" sz="1400" b="0" strike="noStrike" spc="-1">
                <a:latin typeface="Times New Roman"/>
              </a:rPr>
              <a:t>&lt;voettekst&gt;</a:t>
            </a:r>
          </a:p>
        </p:txBody>
      </p:sp>
      <p:sp>
        <p:nvSpPr>
          <p:cNvPr id="43" name="PlaceHolder 3"/>
          <p:cNvSpPr>
            <a:spLocks noGrp="1"/>
          </p:cNvSpPr>
          <p:nvPr>
            <p:ph type="sldNum" idx="5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solidFill>
                  <a:srgbClr val="8B8B8B"/>
                </a:solidFill>
                <a:latin typeface="Assistant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BB9D4B8D-43A0-4078-B8E4-8FD3F4CE9531}" type="slidenum">
              <a:rPr lang="en-US" sz="1200" b="0" strike="noStrike" spc="-1">
                <a:solidFill>
                  <a:srgbClr val="8B8B8B"/>
                </a:solidFill>
                <a:latin typeface="Assistant"/>
              </a:rPr>
              <a:t>‹#›</a:t>
            </a:fld>
            <a:endParaRPr lang="nl-NL" sz="1200" b="0" strike="noStrike" spc="-1"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dt" idx="6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defRPr lang="nl-NL" sz="1400" b="0" strike="noStrike" spc="-1">
                <a:latin typeface="Times New Roman"/>
              </a:defRPr>
            </a:lvl1pPr>
          </a:lstStyle>
          <a:p>
            <a:r>
              <a:rPr lang="nl-NL" sz="1400" b="0" strike="noStrike" spc="-1">
                <a:latin typeface="Times New Roman"/>
              </a:rPr>
              <a:t>&lt;datum/tijd&gt;</a:t>
            </a:r>
          </a:p>
        </p:txBody>
      </p:sp>
      <p:sp>
        <p:nvSpPr>
          <p:cNvPr id="45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nl-NL" sz="3200" b="0" strike="noStrike" spc="-1">
                <a:latin typeface="Arial"/>
              </a:rPr>
              <a:t>Klik om de opmaak van de overzichtstekst te bewerken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nl-NL" sz="2800" b="0" strike="noStrike" spc="-1">
                <a:latin typeface="Arial"/>
              </a:rPr>
              <a:t>Tweede overzichtsniveau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nl-NL" sz="2400" b="0" strike="noStrike" spc="-1">
                <a:latin typeface="Arial"/>
              </a:rPr>
              <a:t>Derde overzichtsniveau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nl-NL" sz="2000" b="0" strike="noStrike" spc="-1">
                <a:latin typeface="Arial"/>
              </a:rPr>
              <a:t>Vierde overzichtsniveau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nl-NL" sz="2000" b="0" strike="noStrike" spc="-1">
                <a:latin typeface="Arial"/>
              </a:rPr>
              <a:t>Vijfde overzichtsniveau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nl-NL" sz="2000" b="0" strike="noStrike" spc="-1">
                <a:latin typeface="Arial"/>
              </a:rPr>
              <a:t>Zesde overzichtsniveau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nl-NL" sz="2000" b="0" strike="noStrike" spc="-1">
                <a:latin typeface="Arial"/>
              </a:rPr>
              <a:t>Zevende overzichtsniveau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1" r:id="rId1"/>
    <p:sldLayoutId id="2147483773" r:id="rId2"/>
    <p:sldLayoutId id="2147483777" r:id="rId3"/>
    <p:sldLayoutId id="2147483779" r:id="rId4"/>
    <p:sldLayoutId id="2147483781" r:id="rId5"/>
    <p:sldLayoutId id="2147483772" r:id="rId6"/>
    <p:sldLayoutId id="2147483778" r:id="rId7"/>
    <p:sldLayoutId id="2147483780" r:id="rId8"/>
    <p:sldLayoutId id="2147483775" r:id="rId9"/>
    <p:sldLayoutId id="2147483774" r:id="rId10"/>
    <p:sldLayoutId id="2147483672" r:id="rId11"/>
    <p:sldLayoutId id="2147483673" r:id="rId12"/>
    <p:sldLayoutId id="2147483739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slideLayout" Target="../slideLayouts/slideLayout28.xml"/><Relationship Id="rId1" Type="http://schemas.openxmlformats.org/officeDocument/2006/relationships/video" Target="https://www.youtube.com/embed/l9swbAtRRbg?feature=oembed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slideLayout" Target="../slideLayouts/slideLayout28.xml"/><Relationship Id="rId1" Type="http://schemas.openxmlformats.org/officeDocument/2006/relationships/video" Target="https://www.youtube.com/embed/1CGzk-nV06g?feature=oembed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26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8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slideLayout" Target="../slideLayouts/slideLayout28.xml"/><Relationship Id="rId1" Type="http://schemas.openxmlformats.org/officeDocument/2006/relationships/video" Target="https://www.youtube.com/embed/PRhQE4DADuw?feature=oembed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8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8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8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8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gif"/><Relationship Id="rId3" Type="http://schemas.openxmlformats.org/officeDocument/2006/relationships/image" Target="../media/image8.svg"/><Relationship Id="rId7" Type="http://schemas.openxmlformats.org/officeDocument/2006/relationships/image" Target="../media/image12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11.jp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1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PlaceHolder 1"/>
          <p:cNvSpPr>
            <a:spLocks noGrp="1"/>
          </p:cNvSpPr>
          <p:nvPr>
            <p:ph type="title"/>
          </p:nvPr>
        </p:nvSpPr>
        <p:spPr>
          <a:xfrm>
            <a:off x="1263225" y="963752"/>
            <a:ext cx="8161920" cy="1066766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/>
          <a:p>
            <a:pPr algn="ctr"/>
            <a:r>
              <a:rPr lang="en-US" sz="4800" b="1" spc="-1" dirty="0">
                <a:solidFill>
                  <a:srgbClr val="000000"/>
                </a:solidFill>
                <a:latin typeface="Assistant" pitchFamily="2" charset="-79"/>
                <a:ea typeface="+mj-lt"/>
                <a:cs typeface="Assistant" pitchFamily="2" charset="-79"/>
              </a:rPr>
              <a:t>Diagnostic imaging</a:t>
            </a:r>
            <a:br>
              <a:rPr lang="en-US" sz="4000" b="1" spc="-1" dirty="0">
                <a:solidFill>
                  <a:srgbClr val="000000"/>
                </a:solidFill>
                <a:latin typeface="Assistant" pitchFamily="2" charset="-79"/>
                <a:ea typeface="+mj-lt"/>
                <a:cs typeface="Assistant" pitchFamily="2" charset="-79"/>
              </a:rPr>
            </a:br>
            <a:r>
              <a:rPr lang="en-US" sz="4000" b="1" spc="-1" dirty="0">
                <a:solidFill>
                  <a:srgbClr val="000000"/>
                </a:solidFill>
                <a:latin typeface="Assistant" pitchFamily="2" charset="-79"/>
                <a:ea typeface="+mj-lt"/>
                <a:cs typeface="Assistant" pitchFamily="2" charset="-79"/>
              </a:rPr>
              <a:t>a quick over ( or re)view</a:t>
            </a:r>
            <a:br>
              <a:rPr lang="en-US" sz="4000" b="1" spc="-1" dirty="0">
                <a:solidFill>
                  <a:schemeClr val="bg1"/>
                </a:solidFill>
                <a:latin typeface="Nunito"/>
                <a:cs typeface="Arial"/>
              </a:rPr>
            </a:br>
            <a:endParaRPr lang="en-US" sz="4000" b="1" strike="noStrike" spc="-1" dirty="0">
              <a:solidFill>
                <a:schemeClr val="bg1"/>
              </a:solidFill>
              <a:latin typeface="Nunito"/>
              <a:cs typeface="Arial"/>
            </a:endParaRPr>
          </a:p>
        </p:txBody>
      </p:sp>
      <p:sp>
        <p:nvSpPr>
          <p:cNvPr id="295" name="PlaceHolder 2"/>
          <p:cNvSpPr>
            <a:spLocks noGrp="1"/>
          </p:cNvSpPr>
          <p:nvPr>
            <p:ph type="subTitle"/>
          </p:nvPr>
        </p:nvSpPr>
        <p:spPr>
          <a:xfrm>
            <a:off x="3760719" y="6084571"/>
            <a:ext cx="9143280" cy="852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algn="ctr">
              <a:lnSpc>
                <a:spcPct val="10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nl-NL" sz="2400" spc="-1" dirty="0">
                <a:solidFill>
                  <a:srgbClr val="000000"/>
                </a:solidFill>
                <a:latin typeface="Assistant"/>
              </a:rPr>
              <a:t>Dr. </a:t>
            </a:r>
            <a:r>
              <a:rPr lang="nl-NL" sz="2400" spc="-1" dirty="0" err="1">
                <a:solidFill>
                  <a:srgbClr val="000000"/>
                </a:solidFill>
                <a:latin typeface="Assistant"/>
              </a:rPr>
              <a:t>Candace</a:t>
            </a:r>
            <a:r>
              <a:rPr lang="nl-NL" sz="2400" spc="-1" dirty="0">
                <a:solidFill>
                  <a:srgbClr val="000000"/>
                </a:solidFill>
                <a:latin typeface="Assistant"/>
              </a:rPr>
              <a:t> </a:t>
            </a:r>
            <a:r>
              <a:rPr lang="nl-NL" sz="2400" spc="-1" dirty="0" err="1">
                <a:solidFill>
                  <a:srgbClr val="000000"/>
                </a:solidFill>
                <a:latin typeface="Assistant"/>
              </a:rPr>
              <a:t>Makeda</a:t>
            </a:r>
            <a:r>
              <a:rPr lang="nl-NL" sz="2400" spc="-1" dirty="0">
                <a:solidFill>
                  <a:srgbClr val="000000"/>
                </a:solidFill>
                <a:latin typeface="Assistant"/>
              </a:rPr>
              <a:t> Moore, MD</a:t>
            </a:r>
            <a:endParaRPr lang="nl-NL" sz="2400" spc="-1" dirty="0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1001"/>
              </a:spcBef>
              <a:tabLst>
                <a:tab pos="0" algn="l"/>
              </a:tabLst>
            </a:pPr>
            <a:endParaRPr lang="nl-NL" sz="2400" b="0" strike="noStrike" spc="-1" dirty="0">
              <a:latin typeface="Assistant"/>
            </a:endParaRPr>
          </a:p>
          <a:p>
            <a:pPr algn="ctr">
              <a:lnSpc>
                <a:spcPct val="10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nl-NL" sz="2400" b="0" strike="noStrike" spc="-1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nl-NL" sz="2400" b="0" strike="noStrike" spc="-1">
              <a:latin typeface="Arial"/>
            </a:endParaRPr>
          </a:p>
        </p:txBody>
      </p:sp>
      <p:pic>
        <p:nvPicPr>
          <p:cNvPr id="4" name="Picture 3" descr="A hand x-ray of a hand&#10;&#10;Description automatically generated">
            <a:extLst>
              <a:ext uri="{FF2B5EF4-FFF2-40B4-BE49-F238E27FC236}">
                <a16:creationId xmlns:a16="http://schemas.microsoft.com/office/drawing/2014/main" id="{F6D7A99D-BE98-6D06-8F7B-CA6990F3D4B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0719" y="2165475"/>
            <a:ext cx="4928554" cy="3132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1296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">
            <a:extLst>
              <a:ext uri="{FF2B5EF4-FFF2-40B4-BE49-F238E27FC236}">
                <a16:creationId xmlns:a16="http://schemas.microsoft.com/office/drawing/2014/main" id="{B76E810A-7D89-CFF6-389E-860870EE3033}"/>
              </a:ext>
            </a:extLst>
          </p:cNvPr>
          <p:cNvSpPr txBox="1"/>
          <p:nvPr/>
        </p:nvSpPr>
        <p:spPr>
          <a:xfrm>
            <a:off x="2420437" y="181864"/>
            <a:ext cx="7751517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solidFill>
                  <a:srgbClr val="7030A0"/>
                </a:solidFill>
              </a:rPr>
              <a:t>Diagnostic Imaging: US</a:t>
            </a:r>
          </a:p>
          <a:p>
            <a:r>
              <a:rPr lang="en-US" sz="2800" b="1" dirty="0">
                <a:solidFill>
                  <a:srgbClr val="00A0E1"/>
                </a:solidFill>
              </a:rPr>
              <a:t>   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401A62-18B2-FAE8-30CC-6522FC2A9250}"/>
              </a:ext>
            </a:extLst>
          </p:cNvPr>
          <p:cNvSpPr txBox="1"/>
          <p:nvPr/>
        </p:nvSpPr>
        <p:spPr>
          <a:xfrm>
            <a:off x="813134" y="908653"/>
            <a:ext cx="8080097" cy="59093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Important for computational research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Disadvantages:</a:t>
            </a:r>
          </a:p>
          <a:p>
            <a:pPr lvl="1"/>
            <a:endParaRPr lang="en-US" dirty="0"/>
          </a:p>
          <a:p>
            <a:pPr lvl="2"/>
            <a:r>
              <a:rPr lang="en-US" dirty="0"/>
              <a:t>Highly operator dependent 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Position and power will vary, maybe even with a specific protocol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Resolution is lower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Often with burned in stuff (protocol this away from research?)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Vendor/machine variability?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Advantages: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	Modality that easily shows things at different angles and/or in motion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       No radiation, low/no harm! Can be used on baby’s brains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57783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">
            <a:extLst>
              <a:ext uri="{FF2B5EF4-FFF2-40B4-BE49-F238E27FC236}">
                <a16:creationId xmlns:a16="http://schemas.microsoft.com/office/drawing/2014/main" id="{B76E810A-7D89-CFF6-389E-860870EE3033}"/>
              </a:ext>
            </a:extLst>
          </p:cNvPr>
          <p:cNvSpPr txBox="1"/>
          <p:nvPr/>
        </p:nvSpPr>
        <p:spPr>
          <a:xfrm>
            <a:off x="1752601" y="374369"/>
            <a:ext cx="9725024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solidFill>
                  <a:srgbClr val="7030A0"/>
                </a:solidFill>
              </a:rPr>
              <a:t>Diagnostic Imaging: CT and tomographic forms</a:t>
            </a:r>
          </a:p>
          <a:p>
            <a:r>
              <a:rPr lang="en-US" sz="2800" b="1" dirty="0">
                <a:solidFill>
                  <a:srgbClr val="00A0E1"/>
                </a:solidFill>
              </a:rPr>
              <a:t>  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A4B648-05BE-03EB-D1AD-5BD4B922EF2D}"/>
              </a:ext>
            </a:extLst>
          </p:cNvPr>
          <p:cNvSpPr txBox="1"/>
          <p:nvPr/>
        </p:nvSpPr>
        <p:spPr>
          <a:xfrm>
            <a:off x="1518047" y="4929187"/>
            <a:ext cx="787836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rtl="0"/>
            <a:endParaRPr lang="en-US" sz="2400">
              <a:cs typeface="Segoe U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401A62-18B2-FAE8-30CC-6522FC2A9250}"/>
              </a:ext>
            </a:extLst>
          </p:cNvPr>
          <p:cNvSpPr txBox="1"/>
          <p:nvPr/>
        </p:nvSpPr>
        <p:spPr>
          <a:xfrm>
            <a:off x="866776" y="1066801"/>
            <a:ext cx="9020174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1972: Godfrey Hounsfield  (first CT)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Today nuclear medicine, CTs, tomosynthesis, other forms of tomography</a:t>
            </a:r>
          </a:p>
          <a:p>
            <a:r>
              <a:rPr lang="en-US" dirty="0"/>
              <a:t>Computationally 3</a:t>
            </a:r>
            <a:r>
              <a:rPr lang="en-US" dirty="0">
                <a:sym typeface="Wingdings" panose="05000000000000000000" pitchFamily="2" charset="2"/>
              </a:rPr>
              <a:t>D arrays of voxels with Hounsfield unit values + metadata (DICOM)</a:t>
            </a:r>
            <a:endParaRPr lang="en-US" dirty="0"/>
          </a:p>
          <a:p>
            <a:endParaRPr lang="en-US" dirty="0"/>
          </a:p>
        </p:txBody>
      </p:sp>
      <p:pic>
        <p:nvPicPr>
          <p:cNvPr id="4" name="Online Media 3" title="How Does a CT Scan Work?">
            <a:hlinkClick r:id="" action="ppaction://media"/>
            <a:extLst>
              <a:ext uri="{FF2B5EF4-FFF2-40B4-BE49-F238E27FC236}">
                <a16:creationId xmlns:a16="http://schemas.microsoft.com/office/drawing/2014/main" id="{351EBB47-B740-00BA-4FA9-3DBB5EADF89A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085180" y="1790700"/>
            <a:ext cx="6955128" cy="3926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928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">
            <a:extLst>
              <a:ext uri="{FF2B5EF4-FFF2-40B4-BE49-F238E27FC236}">
                <a16:creationId xmlns:a16="http://schemas.microsoft.com/office/drawing/2014/main" id="{B76E810A-7D89-CFF6-389E-860870EE3033}"/>
              </a:ext>
            </a:extLst>
          </p:cNvPr>
          <p:cNvSpPr txBox="1"/>
          <p:nvPr/>
        </p:nvSpPr>
        <p:spPr>
          <a:xfrm>
            <a:off x="1752601" y="374369"/>
            <a:ext cx="9725024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solidFill>
                  <a:srgbClr val="7030A0"/>
                </a:solidFill>
              </a:rPr>
              <a:t>Diagnostic Imaging: tomographic forms</a:t>
            </a:r>
          </a:p>
          <a:p>
            <a:r>
              <a:rPr lang="en-US" sz="2800" b="1" dirty="0">
                <a:solidFill>
                  <a:srgbClr val="00A0E1"/>
                </a:solidFill>
              </a:rPr>
              <a:t>  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A4B648-05BE-03EB-D1AD-5BD4B922EF2D}"/>
              </a:ext>
            </a:extLst>
          </p:cNvPr>
          <p:cNvSpPr txBox="1"/>
          <p:nvPr/>
        </p:nvSpPr>
        <p:spPr>
          <a:xfrm>
            <a:off x="1518047" y="4929187"/>
            <a:ext cx="787836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rtl="0"/>
            <a:endParaRPr lang="en-US" sz="2400">
              <a:cs typeface="Segoe U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401A62-18B2-FAE8-30CC-6522FC2A9250}"/>
              </a:ext>
            </a:extLst>
          </p:cNvPr>
          <p:cNvSpPr txBox="1"/>
          <p:nvPr/>
        </p:nvSpPr>
        <p:spPr>
          <a:xfrm>
            <a:off x="866776" y="1066801"/>
            <a:ext cx="4857749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Nuclear Medicine</a:t>
            </a:r>
          </a:p>
          <a:p>
            <a:r>
              <a:rPr lang="en-US" dirty="0"/>
              <a:t> the signal is put inside you, </a:t>
            </a:r>
          </a:p>
          <a:p>
            <a:r>
              <a:rPr lang="en-US" dirty="0"/>
              <a:t> less anatomic precision</a:t>
            </a:r>
          </a:p>
          <a:p>
            <a:r>
              <a:rPr lang="en-US" dirty="0"/>
              <a:t> so often coupled with CT or MRI</a:t>
            </a:r>
          </a:p>
          <a:p>
            <a:endParaRPr lang="en-US" dirty="0"/>
          </a:p>
          <a:p>
            <a:r>
              <a:rPr lang="en-US" dirty="0"/>
              <a:t>PET = positron emission tomography</a:t>
            </a:r>
          </a:p>
          <a:p>
            <a:endParaRPr lang="en-US" dirty="0"/>
          </a:p>
          <a:p>
            <a:r>
              <a:rPr lang="en-US" dirty="0"/>
              <a:t>radioactive molecules (tracers) are put into patients, the tracers can be a molecule that indicates where something is consumed, </a:t>
            </a:r>
          </a:p>
          <a:p>
            <a:r>
              <a:rPr lang="en-US" dirty="0"/>
              <a:t>tracers give positrons off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Computationally 3</a:t>
            </a:r>
            <a:r>
              <a:rPr lang="en-US" dirty="0">
                <a:sym typeface="Wingdings" panose="05000000000000000000" pitchFamily="2" charset="2"/>
              </a:rPr>
              <a:t>D arrays  + metadata (DICOM); </a:t>
            </a:r>
            <a:r>
              <a:rPr lang="en-US" i="1" dirty="0">
                <a:sym typeface="Wingdings" panose="05000000000000000000" pitchFamily="2" charset="2"/>
              </a:rPr>
              <a:t>HEAVY</a:t>
            </a:r>
            <a:endParaRPr lang="en-US" i="1" dirty="0"/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18E0F4-0F66-84FF-88B8-9C8890AE8838}"/>
              </a:ext>
            </a:extLst>
          </p:cNvPr>
          <p:cNvSpPr txBox="1"/>
          <p:nvPr/>
        </p:nvSpPr>
        <p:spPr>
          <a:xfrm>
            <a:off x="7000875" y="5021585"/>
            <a:ext cx="37635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18-FDG PET-CT (normal heart at work)</a:t>
            </a:r>
          </a:p>
          <a:p>
            <a:r>
              <a:rPr lang="en-US" sz="800" dirty="0"/>
              <a:t>Case courtesy of Pir Abdul Ahad Aziz Qureshi, Radiopaedia.org, </a:t>
            </a:r>
            <a:r>
              <a:rPr lang="en-US" sz="800" dirty="0" err="1"/>
              <a:t>rID</a:t>
            </a:r>
            <a:r>
              <a:rPr lang="en-US" sz="800" dirty="0"/>
              <a:t>: 68166</a:t>
            </a:r>
            <a:endParaRPr lang="LID4096" sz="800" dirty="0"/>
          </a:p>
        </p:txBody>
      </p:sp>
      <p:pic>
        <p:nvPicPr>
          <p:cNvPr id="8" name="Picture 7" descr="A close-up of a chest x-ray&#10;&#10;Description automatically generated">
            <a:extLst>
              <a:ext uri="{FF2B5EF4-FFF2-40B4-BE49-F238E27FC236}">
                <a16:creationId xmlns:a16="http://schemas.microsoft.com/office/drawing/2014/main" id="{2EF391DA-0234-B377-B3ED-7F9A9A8695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0875" y="2417295"/>
            <a:ext cx="3362795" cy="2238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803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">
            <a:extLst>
              <a:ext uri="{FF2B5EF4-FFF2-40B4-BE49-F238E27FC236}">
                <a16:creationId xmlns:a16="http://schemas.microsoft.com/office/drawing/2014/main" id="{B76E810A-7D89-CFF6-389E-860870EE3033}"/>
              </a:ext>
            </a:extLst>
          </p:cNvPr>
          <p:cNvSpPr txBox="1"/>
          <p:nvPr/>
        </p:nvSpPr>
        <p:spPr>
          <a:xfrm>
            <a:off x="2404395" y="374369"/>
            <a:ext cx="7751517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solidFill>
                  <a:srgbClr val="7030A0"/>
                </a:solidFill>
              </a:rPr>
              <a:t>Diagnostic Imaging: MRI</a:t>
            </a:r>
          </a:p>
          <a:p>
            <a:r>
              <a:rPr lang="en-US" sz="2800" b="1" dirty="0">
                <a:solidFill>
                  <a:srgbClr val="00A0E1"/>
                </a:solidFill>
              </a:rPr>
              <a:t>  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A4B648-05BE-03EB-D1AD-5BD4B922EF2D}"/>
              </a:ext>
            </a:extLst>
          </p:cNvPr>
          <p:cNvSpPr txBox="1"/>
          <p:nvPr/>
        </p:nvSpPr>
        <p:spPr>
          <a:xfrm>
            <a:off x="4918473" y="4531105"/>
            <a:ext cx="3356092" cy="1167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rtl="0"/>
            <a:endParaRPr lang="en-US" sz="2400">
              <a:cs typeface="Segoe U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401A62-18B2-FAE8-30CC-6522FC2A9250}"/>
              </a:ext>
            </a:extLst>
          </p:cNvPr>
          <p:cNvSpPr txBox="1"/>
          <p:nvPr/>
        </p:nvSpPr>
        <p:spPr>
          <a:xfrm>
            <a:off x="537411" y="1002632"/>
            <a:ext cx="60077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1980s: First clinical MRI scanners</a:t>
            </a:r>
          </a:p>
          <a:p>
            <a:endParaRPr lang="en-US" dirty="0"/>
          </a:p>
          <a:p>
            <a:r>
              <a:rPr lang="en-US" dirty="0"/>
              <a:t>In MRI the signal comes from the patient/participant</a:t>
            </a:r>
          </a:p>
          <a:p>
            <a:endParaRPr 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4B3416A8-4594-ECEE-DACE-1EA073335C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820" y="2970822"/>
            <a:ext cx="4002087" cy="2921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C74B610-D6A1-6F5F-9A94-B882E7C45E84}"/>
              </a:ext>
            </a:extLst>
          </p:cNvPr>
          <p:cNvSpPr txBox="1"/>
          <p:nvPr/>
        </p:nvSpPr>
        <p:spPr>
          <a:xfrm>
            <a:off x="2807369" y="5996016"/>
            <a:ext cx="246093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Image courtesy of NASA, altered by speaker</a:t>
            </a:r>
            <a:endParaRPr lang="LID4096" sz="900" dirty="0"/>
          </a:p>
        </p:txBody>
      </p:sp>
      <p:sp>
        <p:nvSpPr>
          <p:cNvPr id="9" name="Rectangle: Beveled 8">
            <a:extLst>
              <a:ext uri="{FF2B5EF4-FFF2-40B4-BE49-F238E27FC236}">
                <a16:creationId xmlns:a16="http://schemas.microsoft.com/office/drawing/2014/main" id="{3D1EF100-C025-1A3A-82A5-51E6CEB2FA36}"/>
              </a:ext>
            </a:extLst>
          </p:cNvPr>
          <p:cNvSpPr/>
          <p:nvPr/>
        </p:nvSpPr>
        <p:spPr>
          <a:xfrm>
            <a:off x="2807369" y="2692077"/>
            <a:ext cx="1010652" cy="1331176"/>
          </a:xfrm>
          <a:prstGeom prst="bevel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2A48B65-8D5D-209D-A4C7-0436CB002E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9456" y="2970822"/>
            <a:ext cx="3630772" cy="2429614"/>
          </a:xfrm>
          <a:prstGeom prst="rect">
            <a:avLst/>
          </a:prstGeom>
        </p:spPr>
      </p:pic>
      <p:sp>
        <p:nvSpPr>
          <p:cNvPr id="12" name="Rectangle: Beveled 11">
            <a:extLst>
              <a:ext uri="{FF2B5EF4-FFF2-40B4-BE49-F238E27FC236}">
                <a16:creationId xmlns:a16="http://schemas.microsoft.com/office/drawing/2014/main" id="{B581A956-8AE3-67DC-6424-3DDBC1D78EA4}"/>
              </a:ext>
            </a:extLst>
          </p:cNvPr>
          <p:cNvSpPr/>
          <p:nvPr/>
        </p:nvSpPr>
        <p:spPr>
          <a:xfrm>
            <a:off x="6438141" y="2202961"/>
            <a:ext cx="4574764" cy="4023887"/>
          </a:xfrm>
          <a:prstGeom prst="bevel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978527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">
            <a:extLst>
              <a:ext uri="{FF2B5EF4-FFF2-40B4-BE49-F238E27FC236}">
                <a16:creationId xmlns:a16="http://schemas.microsoft.com/office/drawing/2014/main" id="{B76E810A-7D89-CFF6-389E-860870EE3033}"/>
              </a:ext>
            </a:extLst>
          </p:cNvPr>
          <p:cNvSpPr txBox="1"/>
          <p:nvPr/>
        </p:nvSpPr>
        <p:spPr>
          <a:xfrm>
            <a:off x="2404395" y="374369"/>
            <a:ext cx="7751517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solidFill>
                  <a:srgbClr val="7030A0"/>
                </a:solidFill>
              </a:rPr>
              <a:t>Diagnostic Imaging: MRI</a:t>
            </a:r>
          </a:p>
          <a:p>
            <a:r>
              <a:rPr lang="en-US" sz="2800" b="1" dirty="0">
                <a:solidFill>
                  <a:srgbClr val="00A0E1"/>
                </a:solidFill>
              </a:rPr>
              <a:t>  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A4B648-05BE-03EB-D1AD-5BD4B922EF2D}"/>
              </a:ext>
            </a:extLst>
          </p:cNvPr>
          <p:cNvSpPr txBox="1"/>
          <p:nvPr/>
        </p:nvSpPr>
        <p:spPr>
          <a:xfrm>
            <a:off x="4918473" y="4531105"/>
            <a:ext cx="3356092" cy="1167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rtl="0"/>
            <a:endParaRPr lang="en-US" sz="2400">
              <a:cs typeface="Segoe U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401A62-18B2-FAE8-30CC-6522FC2A9250}"/>
              </a:ext>
            </a:extLst>
          </p:cNvPr>
          <p:cNvSpPr txBox="1"/>
          <p:nvPr/>
        </p:nvSpPr>
        <p:spPr>
          <a:xfrm>
            <a:off x="537410" y="1002632"/>
            <a:ext cx="78255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MRI scanners use a main magnetic field, coils, shims, and </a:t>
            </a:r>
            <a:r>
              <a:rPr lang="en-US" dirty="0" err="1"/>
              <a:t>radiofequency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Online Media 4" title="How Does an MRI Scan Work?">
            <a:hlinkClick r:id="" action="ppaction://media"/>
            <a:extLst>
              <a:ext uri="{FF2B5EF4-FFF2-40B4-BE49-F238E27FC236}">
                <a16:creationId xmlns:a16="http://schemas.microsoft.com/office/drawing/2014/main" id="{90011E80-AFE4-EF97-5A32-445F608E5552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962150" y="1669912"/>
            <a:ext cx="6911975" cy="390221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5B65FB7-1ABB-F168-3804-F435A45D0B3E}"/>
              </a:ext>
            </a:extLst>
          </p:cNvPr>
          <p:cNvSpPr txBox="1"/>
          <p:nvPr/>
        </p:nvSpPr>
        <p:spPr>
          <a:xfrm>
            <a:off x="1962150" y="6054739"/>
            <a:ext cx="9781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You get signal that needs a lot of computation to be turned into something that you see in XYZ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547409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">
            <a:extLst>
              <a:ext uri="{FF2B5EF4-FFF2-40B4-BE49-F238E27FC236}">
                <a16:creationId xmlns:a16="http://schemas.microsoft.com/office/drawing/2014/main" id="{B76E810A-7D89-CFF6-389E-860870EE3033}"/>
              </a:ext>
            </a:extLst>
          </p:cNvPr>
          <p:cNvSpPr txBox="1"/>
          <p:nvPr/>
        </p:nvSpPr>
        <p:spPr>
          <a:xfrm>
            <a:off x="2404395" y="374369"/>
            <a:ext cx="7751517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solidFill>
                  <a:srgbClr val="7030A0"/>
                </a:solidFill>
              </a:rPr>
              <a:t>Diagnostic Imaging: </a:t>
            </a:r>
            <a:r>
              <a:rPr lang="en-US" sz="3200" b="1" dirty="0" err="1">
                <a:solidFill>
                  <a:srgbClr val="7030A0"/>
                </a:solidFill>
              </a:rPr>
              <a:t>sMRI</a:t>
            </a:r>
            <a:r>
              <a:rPr lang="en-US" sz="3200" b="1" dirty="0">
                <a:solidFill>
                  <a:srgbClr val="7030A0"/>
                </a:solidFill>
              </a:rPr>
              <a:t> sequences</a:t>
            </a:r>
          </a:p>
          <a:p>
            <a:r>
              <a:rPr lang="en-US" sz="2800" b="1" dirty="0">
                <a:solidFill>
                  <a:srgbClr val="00A0E1"/>
                </a:solidFill>
              </a:rPr>
              <a:t>  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A4B648-05BE-03EB-D1AD-5BD4B922EF2D}"/>
              </a:ext>
            </a:extLst>
          </p:cNvPr>
          <p:cNvSpPr txBox="1"/>
          <p:nvPr/>
        </p:nvSpPr>
        <p:spPr>
          <a:xfrm>
            <a:off x="4918473" y="4531105"/>
            <a:ext cx="3356092" cy="1167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rtl="0"/>
            <a:endParaRPr lang="en-US" sz="2400">
              <a:cs typeface="Segoe U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401A62-18B2-FAE8-30CC-6522FC2A9250}"/>
              </a:ext>
            </a:extLst>
          </p:cNvPr>
          <p:cNvSpPr txBox="1"/>
          <p:nvPr/>
        </p:nvSpPr>
        <p:spPr>
          <a:xfrm>
            <a:off x="942975" y="1047750"/>
            <a:ext cx="788826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Sequence is set of settings and timings for RF pulses (time to echo, repetition time) and gradients </a:t>
            </a:r>
          </a:p>
          <a:p>
            <a:endParaRPr lang="en-US" dirty="0"/>
          </a:p>
          <a:p>
            <a:r>
              <a:rPr lang="en-US" dirty="0"/>
              <a:t>Common medical sequences :T1,(T1+C), T2, T2*, FLAIR, PD, DWI, TOF…              </a:t>
            </a:r>
          </a:p>
          <a:p>
            <a:endParaRPr lang="en-US" dirty="0"/>
          </a:p>
          <a:p>
            <a:r>
              <a:rPr lang="en-US" dirty="0"/>
              <a:t>Newer technologies are a vendor created chaos of terminology</a:t>
            </a:r>
          </a:p>
          <a:p>
            <a:endParaRPr lang="en-US" dirty="0"/>
          </a:p>
          <a:p>
            <a:pPr lvl="1"/>
            <a:r>
              <a:rPr lang="en-US" dirty="0"/>
              <a:t>Example: a balanced gradient echo has 5 different names b/c manufacturers i.e. </a:t>
            </a:r>
            <a:r>
              <a:rPr lang="en-US" sz="1400" dirty="0"/>
              <a:t>Philips, </a:t>
            </a:r>
            <a:r>
              <a:rPr lang="en-US" sz="1400" dirty="0" err="1"/>
              <a:t>Siemans</a:t>
            </a:r>
            <a:r>
              <a:rPr lang="en-US" sz="1400" dirty="0"/>
              <a:t>, Toshiba, GE, </a:t>
            </a:r>
            <a:r>
              <a:rPr lang="en-US" sz="1400" dirty="0" err="1"/>
              <a:t>Hitashu</a:t>
            </a:r>
            <a:endParaRPr lang="en-US" sz="140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9" name="Picture 8" descr="A close-up of a brain scan&#10;&#10;Description automatically generated">
            <a:extLst>
              <a:ext uri="{FF2B5EF4-FFF2-40B4-BE49-F238E27FC236}">
                <a16:creationId xmlns:a16="http://schemas.microsoft.com/office/drawing/2014/main" id="{E070D648-813A-335C-ACED-D266D6409A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671" y="3718226"/>
            <a:ext cx="6746842" cy="2838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311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">
            <a:extLst>
              <a:ext uri="{FF2B5EF4-FFF2-40B4-BE49-F238E27FC236}">
                <a16:creationId xmlns:a16="http://schemas.microsoft.com/office/drawing/2014/main" id="{B76E810A-7D89-CFF6-389E-860870EE3033}"/>
              </a:ext>
            </a:extLst>
          </p:cNvPr>
          <p:cNvSpPr txBox="1"/>
          <p:nvPr/>
        </p:nvSpPr>
        <p:spPr>
          <a:xfrm>
            <a:off x="2404395" y="374369"/>
            <a:ext cx="7751517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solidFill>
                  <a:srgbClr val="7030A0"/>
                </a:solidFill>
              </a:rPr>
              <a:t>Diagnostic Imaging: other MRI</a:t>
            </a:r>
          </a:p>
          <a:p>
            <a:r>
              <a:rPr lang="en-US" sz="2800" b="1" dirty="0">
                <a:solidFill>
                  <a:srgbClr val="00A0E1"/>
                </a:solidFill>
              </a:rPr>
              <a:t>  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A4B648-05BE-03EB-D1AD-5BD4B922EF2D}"/>
              </a:ext>
            </a:extLst>
          </p:cNvPr>
          <p:cNvSpPr txBox="1"/>
          <p:nvPr/>
        </p:nvSpPr>
        <p:spPr>
          <a:xfrm>
            <a:off x="4918473" y="4531105"/>
            <a:ext cx="3356092" cy="1167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rtl="0"/>
            <a:endParaRPr lang="en-US" sz="2400">
              <a:cs typeface="Segoe U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401A62-18B2-FAE8-30CC-6522FC2A9250}"/>
              </a:ext>
            </a:extLst>
          </p:cNvPr>
          <p:cNvSpPr txBox="1"/>
          <p:nvPr/>
        </p:nvSpPr>
        <p:spPr>
          <a:xfrm>
            <a:off x="1005703" y="1516982"/>
            <a:ext cx="7825539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Emerging sequences: ASL, connectomes (DTI + tractography)</a:t>
            </a:r>
          </a:p>
          <a:p>
            <a:endParaRPr lang="en-US" dirty="0"/>
          </a:p>
          <a:p>
            <a:r>
              <a:rPr lang="en-US" dirty="0"/>
              <a:t>Functional MRI: look at activity BOLD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Spectroscopy: metabolites/chemicals  by peaks, not a true image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F2C603-FE08-2C7E-64FB-8D5465778D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7838" y="2433790"/>
            <a:ext cx="4220112" cy="3515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513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">
            <a:extLst>
              <a:ext uri="{FF2B5EF4-FFF2-40B4-BE49-F238E27FC236}">
                <a16:creationId xmlns:a16="http://schemas.microsoft.com/office/drawing/2014/main" id="{B76E810A-7D89-CFF6-389E-860870EE3033}"/>
              </a:ext>
            </a:extLst>
          </p:cNvPr>
          <p:cNvSpPr txBox="1"/>
          <p:nvPr/>
        </p:nvSpPr>
        <p:spPr>
          <a:xfrm>
            <a:off x="2404395" y="374369"/>
            <a:ext cx="7751517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solidFill>
                  <a:srgbClr val="7030A0"/>
                </a:solidFill>
              </a:rPr>
              <a:t>Diagnostic Imaging:  MRI?</a:t>
            </a:r>
          </a:p>
          <a:p>
            <a:r>
              <a:rPr lang="en-US" sz="2800" b="1" dirty="0">
                <a:solidFill>
                  <a:srgbClr val="00A0E1"/>
                </a:solidFill>
              </a:rPr>
              <a:t>  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A4B648-05BE-03EB-D1AD-5BD4B922EF2D}"/>
              </a:ext>
            </a:extLst>
          </p:cNvPr>
          <p:cNvSpPr txBox="1"/>
          <p:nvPr/>
        </p:nvSpPr>
        <p:spPr>
          <a:xfrm>
            <a:off x="4918473" y="4531105"/>
            <a:ext cx="3356092" cy="1167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rtl="0"/>
            <a:endParaRPr lang="en-US" sz="2400">
              <a:cs typeface="Segoe U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401A62-18B2-FAE8-30CC-6522FC2A9250}"/>
              </a:ext>
            </a:extLst>
          </p:cNvPr>
          <p:cNvSpPr txBox="1"/>
          <p:nvPr/>
        </p:nvSpPr>
        <p:spPr>
          <a:xfrm>
            <a:off x="1005703" y="1516982"/>
            <a:ext cx="782553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Computationally very similar to CT, 3D arrays and in DICOM metadata,</a:t>
            </a:r>
          </a:p>
          <a:p>
            <a:r>
              <a:rPr lang="en-US" dirty="0"/>
              <a:t>But other file formats proliferate e.g. </a:t>
            </a:r>
            <a:r>
              <a:rPr lang="en-US" dirty="0" err="1"/>
              <a:t>NiFTi</a:t>
            </a:r>
            <a:r>
              <a:rPr lang="en-US" dirty="0"/>
              <a:t>, </a:t>
            </a:r>
            <a:r>
              <a:rPr lang="en-US" dirty="0" err="1"/>
              <a:t>Minc</a:t>
            </a:r>
            <a:r>
              <a:rPr lang="en-US" dirty="0"/>
              <a:t> (also multimodal), etc.</a:t>
            </a:r>
          </a:p>
          <a:p>
            <a:r>
              <a:rPr lang="en-US" dirty="0"/>
              <a:t>Do you really need a DICOM?</a:t>
            </a:r>
          </a:p>
          <a:p>
            <a:endParaRPr lang="en-US" dirty="0"/>
          </a:p>
          <a:p>
            <a:r>
              <a:rPr lang="en-US" dirty="0"/>
              <a:t>Advantages: </a:t>
            </a:r>
          </a:p>
          <a:p>
            <a:pPr lvl="1"/>
            <a:r>
              <a:rPr lang="en-US" dirty="0"/>
              <a:t>better soft tissue differentiation than CT</a:t>
            </a:r>
          </a:p>
          <a:p>
            <a:pPr lvl="1"/>
            <a:r>
              <a:rPr lang="en-US" dirty="0"/>
              <a:t>radiation free</a:t>
            </a:r>
          </a:p>
          <a:p>
            <a:endParaRPr lang="en-US" dirty="0"/>
          </a:p>
          <a:p>
            <a:r>
              <a:rPr lang="en-US" dirty="0"/>
              <a:t>Disadvantages:</a:t>
            </a:r>
          </a:p>
          <a:p>
            <a:pPr lvl="1"/>
            <a:r>
              <a:rPr lang="en-US" dirty="0"/>
              <a:t>time consuming, can patient stay still? </a:t>
            </a:r>
            <a:r>
              <a:rPr lang="en-US" sz="1400" dirty="0"/>
              <a:t>(tremor, anxiety, age, peristalsis etc.)</a:t>
            </a:r>
          </a:p>
          <a:p>
            <a:pPr lvl="1"/>
            <a:r>
              <a:rPr lang="en-US" dirty="0"/>
              <a:t>money consuming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1260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">
            <a:extLst>
              <a:ext uri="{FF2B5EF4-FFF2-40B4-BE49-F238E27FC236}">
                <a16:creationId xmlns:a16="http://schemas.microsoft.com/office/drawing/2014/main" id="{B76E810A-7D89-CFF6-389E-860870EE3033}"/>
              </a:ext>
            </a:extLst>
          </p:cNvPr>
          <p:cNvSpPr txBox="1"/>
          <p:nvPr/>
        </p:nvSpPr>
        <p:spPr>
          <a:xfrm>
            <a:off x="2404395" y="374369"/>
            <a:ext cx="7751517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solidFill>
                  <a:srgbClr val="7030A0"/>
                </a:solidFill>
              </a:rPr>
              <a:t>Diagnostic imaging: Endoscopy</a:t>
            </a:r>
          </a:p>
          <a:p>
            <a:r>
              <a:rPr lang="en-US" sz="2800" b="1" dirty="0">
                <a:solidFill>
                  <a:srgbClr val="00A0E1"/>
                </a:solidFill>
              </a:rPr>
              <a:t>  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A4B648-05BE-03EB-D1AD-5BD4B922EF2D}"/>
              </a:ext>
            </a:extLst>
          </p:cNvPr>
          <p:cNvSpPr txBox="1"/>
          <p:nvPr/>
        </p:nvSpPr>
        <p:spPr>
          <a:xfrm>
            <a:off x="1518047" y="4929187"/>
            <a:ext cx="787836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rtl="0"/>
            <a:endParaRPr lang="en-US" sz="2400">
              <a:cs typeface="Segoe U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401A62-18B2-FAE8-30CC-6522FC2A9250}"/>
              </a:ext>
            </a:extLst>
          </p:cNvPr>
          <p:cNvSpPr txBox="1"/>
          <p:nvPr/>
        </p:nvSpPr>
        <p:spPr>
          <a:xfrm>
            <a:off x="585537" y="1042737"/>
            <a:ext cx="8962783" cy="3200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1806, </a:t>
            </a:r>
            <a:r>
              <a:rPr lang="en-US" dirty="0" err="1"/>
              <a:t>Bozzini</a:t>
            </a:r>
            <a:r>
              <a:rPr lang="en-US" dirty="0"/>
              <a:t> demonstrated his </a:t>
            </a:r>
            <a:r>
              <a:rPr lang="en-US" dirty="0" err="1"/>
              <a:t>Lichtleiter</a:t>
            </a:r>
            <a:r>
              <a:rPr lang="en-US" dirty="0"/>
              <a:t> on living patients </a:t>
            </a:r>
          </a:p>
          <a:p>
            <a:br>
              <a:rPr lang="en-US" sz="1000" b="1" dirty="0"/>
            </a:br>
            <a:r>
              <a:rPr lang="en-US" sz="1000" i="1" dirty="0"/>
              <a:t>The main requirements for looking into the internal cavities of the living body are therefore:</a:t>
            </a:r>
            <a:br>
              <a:rPr lang="en-US" sz="1000" i="1" dirty="0"/>
            </a:br>
            <a:r>
              <a:rPr lang="en-US" sz="1000" i="1" dirty="0"/>
              <a:t>I. To introduce a sufficient amount of light into these cavities.</a:t>
            </a:r>
            <a:br>
              <a:rPr lang="en-US" sz="1000" i="1" dirty="0"/>
            </a:br>
            <a:r>
              <a:rPr lang="en-US" sz="1000" i="1" dirty="0"/>
              <a:t>II. To bring the reflecting light-rays back to the eye of the examiner.</a:t>
            </a:r>
            <a:br>
              <a:rPr lang="en-US" sz="1000" i="1" dirty="0"/>
            </a:br>
            <a:r>
              <a:rPr lang="en-US" sz="1000" i="1" dirty="0"/>
              <a:t>To fulfill the first requirement you need</a:t>
            </a:r>
            <a:br>
              <a:rPr lang="en-US" sz="1000" i="1" dirty="0"/>
            </a:br>
            <a:r>
              <a:rPr lang="en-US" sz="1000" i="1" dirty="0"/>
              <a:t>a) a physiological or pathological orifice</a:t>
            </a:r>
            <a:br>
              <a:rPr lang="en-US" sz="1000" i="1" dirty="0"/>
            </a:br>
            <a:r>
              <a:rPr lang="en-US" sz="1000" i="1" dirty="0"/>
              <a:t>b) a light container</a:t>
            </a:r>
            <a:br>
              <a:rPr lang="en-US" sz="1000" i="1" dirty="0"/>
            </a:br>
            <a:r>
              <a:rPr lang="en-US" sz="1000" i="1" dirty="0"/>
              <a:t>c) light conducting tubes</a:t>
            </a:r>
            <a:br>
              <a:rPr lang="en-US" sz="1000" i="1" dirty="0"/>
            </a:br>
            <a:r>
              <a:rPr lang="en-US" sz="1000" i="1" dirty="0"/>
              <a:t>To fulfill the second requirement you need an additional tube for the reflecting the light rays – which I call for the sake of distinction – reflecting tube.</a:t>
            </a:r>
            <a:br>
              <a:rPr lang="en-US" sz="1000" i="1" dirty="0"/>
            </a:br>
            <a:r>
              <a:rPr lang="en-US" sz="1000" b="1" dirty="0"/>
              <a:t>Excerpt:</a:t>
            </a:r>
            <a:r>
              <a:rPr lang="en-US" sz="1000" dirty="0"/>
              <a:t> Philipp </a:t>
            </a:r>
            <a:r>
              <a:rPr lang="en-US" sz="1000" dirty="0" err="1"/>
              <a:t>Bozzini’s</a:t>
            </a:r>
            <a:r>
              <a:rPr lang="en-US" sz="1000" dirty="0"/>
              <a:t>  “</a:t>
            </a:r>
            <a:r>
              <a:rPr lang="en-US" sz="1000" dirty="0" err="1"/>
              <a:t>Lichtleiter</a:t>
            </a:r>
            <a:r>
              <a:rPr lang="en-US" sz="1000" dirty="0"/>
              <a:t>, </a:t>
            </a:r>
            <a:r>
              <a:rPr lang="en-US" sz="1000" dirty="0" err="1"/>
              <a:t>eine</a:t>
            </a:r>
            <a:r>
              <a:rPr lang="en-US" sz="1000" dirty="0"/>
              <a:t> </a:t>
            </a:r>
            <a:r>
              <a:rPr lang="en-US" sz="1000" dirty="0" err="1"/>
              <a:t>Erfindung</a:t>
            </a:r>
            <a:r>
              <a:rPr lang="en-US" sz="1000" dirty="0"/>
              <a:t> </a:t>
            </a:r>
            <a:r>
              <a:rPr lang="en-US" sz="1000" dirty="0" err="1"/>
              <a:t>zur</a:t>
            </a:r>
            <a:r>
              <a:rPr lang="en-US" sz="1000" dirty="0"/>
              <a:t> Anschauung </a:t>
            </a:r>
            <a:r>
              <a:rPr lang="en-US" sz="1000" dirty="0" err="1"/>
              <a:t>innerer</a:t>
            </a:r>
            <a:r>
              <a:rPr lang="en-US" sz="1000" dirty="0"/>
              <a:t> Theile und </a:t>
            </a:r>
            <a:r>
              <a:rPr lang="en-US" sz="1000" dirty="0" err="1"/>
              <a:t>Krankheiten</a:t>
            </a:r>
            <a:r>
              <a:rPr lang="en-US" sz="1000" dirty="0"/>
              <a:t>”, in </a:t>
            </a:r>
            <a:r>
              <a:rPr lang="en-US" sz="1000" i="1" dirty="0"/>
              <a:t>Journal der </a:t>
            </a:r>
            <a:r>
              <a:rPr lang="en-US" sz="1000" i="1" dirty="0" err="1"/>
              <a:t>praktischen</a:t>
            </a:r>
            <a:r>
              <a:rPr lang="en-US" sz="1000" i="1" dirty="0"/>
              <a:t> </a:t>
            </a:r>
            <a:r>
              <a:rPr lang="en-US" sz="1000" i="1" dirty="0" err="1"/>
              <a:t>Heilkunde</a:t>
            </a:r>
            <a:r>
              <a:rPr lang="en-US" sz="1000" dirty="0"/>
              <a:t>, Berlin 1806.</a:t>
            </a:r>
          </a:p>
          <a:p>
            <a:endParaRPr lang="en-US" sz="1000" dirty="0"/>
          </a:p>
          <a:p>
            <a:endParaRPr lang="en-US" sz="1000" dirty="0"/>
          </a:p>
          <a:p>
            <a:endParaRPr lang="en-US" sz="100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 descr="A metal object with a tube&#10;&#10;Description automatically generated with medium confidence">
            <a:extLst>
              <a:ext uri="{FF2B5EF4-FFF2-40B4-BE49-F238E27FC236}">
                <a16:creationId xmlns:a16="http://schemas.microsoft.com/office/drawing/2014/main" id="{B453FC03-576F-DA33-0246-4738FCE8D2E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468" y="3420109"/>
            <a:ext cx="1485562" cy="2384327"/>
          </a:xfrm>
          <a:prstGeom prst="rect">
            <a:avLst/>
          </a:prstGeom>
        </p:spPr>
      </p:pic>
      <p:pic>
        <p:nvPicPr>
          <p:cNvPr id="8" name="Picture 7" descr="A medical illustration of a person lying down&#10;&#10;Description automatically generated">
            <a:extLst>
              <a:ext uri="{FF2B5EF4-FFF2-40B4-BE49-F238E27FC236}">
                <a16:creationId xmlns:a16="http://schemas.microsoft.com/office/drawing/2014/main" id="{BD18C35D-88DC-8975-ABE3-1FE442806C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8178" y="3193321"/>
            <a:ext cx="2356330" cy="2356330"/>
          </a:xfrm>
          <a:prstGeom prst="rect">
            <a:avLst/>
          </a:prstGeom>
        </p:spPr>
      </p:pic>
      <p:pic>
        <p:nvPicPr>
          <p:cNvPr id="10" name="Picture 9" descr="A hand holding a small transparent object&#10;&#10;Description automatically generated">
            <a:extLst>
              <a:ext uri="{FF2B5EF4-FFF2-40B4-BE49-F238E27FC236}">
                <a16:creationId xmlns:a16="http://schemas.microsoft.com/office/drawing/2014/main" id="{6C9A338E-11F2-7DCF-2046-422F236407B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0290" y="3329117"/>
            <a:ext cx="3740585" cy="224435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A133B54-F70D-E139-EB20-06DC9E64990F}"/>
              </a:ext>
            </a:extLst>
          </p:cNvPr>
          <p:cNvSpPr txBox="1"/>
          <p:nvPr/>
        </p:nvSpPr>
        <p:spPr>
          <a:xfrm>
            <a:off x="3495675" y="6105525"/>
            <a:ext cx="42327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Don’t worry, </a:t>
            </a:r>
            <a:r>
              <a:rPr lang="en-US" dirty="0" err="1"/>
              <a:t>multiframe</a:t>
            </a:r>
            <a:r>
              <a:rPr lang="en-US" dirty="0"/>
              <a:t> video in DICOM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1259263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">
            <a:extLst>
              <a:ext uri="{FF2B5EF4-FFF2-40B4-BE49-F238E27FC236}">
                <a16:creationId xmlns:a16="http://schemas.microsoft.com/office/drawing/2014/main" id="{B76E810A-7D89-CFF6-389E-860870EE3033}"/>
              </a:ext>
            </a:extLst>
          </p:cNvPr>
          <p:cNvSpPr txBox="1"/>
          <p:nvPr/>
        </p:nvSpPr>
        <p:spPr>
          <a:xfrm>
            <a:off x="1764632" y="374369"/>
            <a:ext cx="9657347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solidFill>
                  <a:srgbClr val="7030A0"/>
                </a:solidFill>
              </a:rPr>
              <a:t>Diagnostic imaging: Microscopy </a:t>
            </a:r>
            <a:r>
              <a:rPr lang="en-US" sz="3200" b="1" dirty="0">
                <a:solidFill>
                  <a:srgbClr val="7030A0"/>
                </a:solidFill>
                <a:sym typeface="Wingdings" panose="05000000000000000000" pitchFamily="2" charset="2"/>
              </a:rPr>
              <a:t></a:t>
            </a:r>
            <a:r>
              <a:rPr lang="en-US" sz="3200" b="1" dirty="0">
                <a:solidFill>
                  <a:srgbClr val="7030A0"/>
                </a:solidFill>
              </a:rPr>
              <a:t> Pathology</a:t>
            </a:r>
          </a:p>
          <a:p>
            <a:r>
              <a:rPr lang="en-US" sz="2800" b="1" dirty="0">
                <a:solidFill>
                  <a:srgbClr val="00A0E1"/>
                </a:solidFill>
              </a:rPr>
              <a:t>  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A4B648-05BE-03EB-D1AD-5BD4B922EF2D}"/>
              </a:ext>
            </a:extLst>
          </p:cNvPr>
          <p:cNvSpPr txBox="1"/>
          <p:nvPr/>
        </p:nvSpPr>
        <p:spPr>
          <a:xfrm>
            <a:off x="1518047" y="4929187"/>
            <a:ext cx="787836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rtl="0"/>
            <a:endParaRPr lang="en-US" sz="2400">
              <a:cs typeface="Segoe U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401A62-18B2-FAE8-30CC-6522FC2A9250}"/>
              </a:ext>
            </a:extLst>
          </p:cNvPr>
          <p:cNvSpPr txBox="1"/>
          <p:nvPr/>
        </p:nvSpPr>
        <p:spPr>
          <a:xfrm>
            <a:off x="401053" y="953801"/>
            <a:ext cx="115182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ym typeface="Wingdings" panose="05000000000000000000" pitchFamily="2" charset="2"/>
              </a:rPr>
              <a:t>Stains: H+E, Van </a:t>
            </a:r>
            <a:r>
              <a:rPr lang="en-US" dirty="0" err="1">
                <a:sym typeface="Wingdings" panose="05000000000000000000" pitchFamily="2" charset="2"/>
              </a:rPr>
              <a:t>Glieson</a:t>
            </a:r>
            <a:r>
              <a:rPr lang="en-US" dirty="0">
                <a:sym typeface="Wingdings" panose="05000000000000000000" pitchFamily="2" charset="2"/>
              </a:rPr>
              <a:t>, </a:t>
            </a:r>
            <a:r>
              <a:rPr lang="en-US" dirty="0" err="1">
                <a:sym typeface="Wingdings" panose="05000000000000000000" pitchFamily="2" charset="2"/>
              </a:rPr>
              <a:t>Toloudine</a:t>
            </a:r>
            <a:r>
              <a:rPr lang="en-US" dirty="0">
                <a:sym typeface="Wingdings" panose="05000000000000000000" pitchFamily="2" charset="2"/>
              </a:rPr>
              <a:t> Blue, Alcian Blue, Giemsa, Reticulin, Nissl….</a:t>
            </a:r>
            <a:r>
              <a:rPr lang="en-US" dirty="0" err="1">
                <a:sym typeface="Wingdings" panose="05000000000000000000" pitchFamily="2" charset="2"/>
              </a:rPr>
              <a:t>Immuno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flourescence</a:t>
            </a:r>
            <a:r>
              <a:rPr lang="en-US" dirty="0">
                <a:sym typeface="Wingdings" panose="05000000000000000000" pitchFamily="2" charset="2"/>
              </a:rPr>
              <a:t> tagging </a:t>
            </a:r>
          </a:p>
          <a:p>
            <a:r>
              <a:rPr lang="en-US" dirty="0">
                <a:sym typeface="Wingdings" panose="05000000000000000000" pitchFamily="2" charset="2"/>
              </a:rPr>
              <a:t>digital microscopy, digital photography</a:t>
            </a:r>
          </a:p>
          <a:p>
            <a:endParaRPr lang="en-US" dirty="0">
              <a:sym typeface="Wingdings" panose="05000000000000000000" pitchFamily="2" charset="2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B7E3879-DF6B-5F15-5D24-D672740531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2379" y="1750623"/>
            <a:ext cx="5518483" cy="4913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958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">
            <a:extLst>
              <a:ext uri="{FF2B5EF4-FFF2-40B4-BE49-F238E27FC236}">
                <a16:creationId xmlns:a16="http://schemas.microsoft.com/office/drawing/2014/main" id="{B76E810A-7D89-CFF6-389E-860870EE3033}"/>
              </a:ext>
            </a:extLst>
          </p:cNvPr>
          <p:cNvSpPr txBox="1"/>
          <p:nvPr/>
        </p:nvSpPr>
        <p:spPr>
          <a:xfrm>
            <a:off x="2404395" y="374369"/>
            <a:ext cx="7751517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solidFill>
                  <a:srgbClr val="7030A0"/>
                </a:solidFill>
              </a:rPr>
              <a:t>Diagnostic imaging</a:t>
            </a:r>
          </a:p>
          <a:p>
            <a:r>
              <a:rPr lang="en-US" sz="2800" b="1" dirty="0">
                <a:solidFill>
                  <a:srgbClr val="00A0E1"/>
                </a:solidFill>
              </a:rPr>
              <a:t>  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A4B648-05BE-03EB-D1AD-5BD4B922EF2D}"/>
              </a:ext>
            </a:extLst>
          </p:cNvPr>
          <p:cNvSpPr txBox="1"/>
          <p:nvPr/>
        </p:nvSpPr>
        <p:spPr>
          <a:xfrm>
            <a:off x="1518047" y="4929187"/>
            <a:ext cx="787836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rtl="0"/>
            <a:endParaRPr lang="en-US" sz="2400">
              <a:cs typeface="Segoe UI"/>
            </a:endParaRPr>
          </a:p>
        </p:txBody>
      </p:sp>
      <p:graphicFrame>
        <p:nvGraphicFramePr>
          <p:cNvPr id="13" name="Diagram 12">
            <a:extLst>
              <a:ext uri="{FF2B5EF4-FFF2-40B4-BE49-F238E27FC236}">
                <a16:creationId xmlns:a16="http://schemas.microsoft.com/office/drawing/2014/main" id="{C14D2827-AC4A-F206-869A-64A290EE86F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01796092"/>
              </p:ext>
            </p:extLst>
          </p:nvPr>
        </p:nvGraphicFramePr>
        <p:xfrm>
          <a:off x="2032000" y="1331495"/>
          <a:ext cx="7087937" cy="48068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02664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">
            <a:extLst>
              <a:ext uri="{FF2B5EF4-FFF2-40B4-BE49-F238E27FC236}">
                <a16:creationId xmlns:a16="http://schemas.microsoft.com/office/drawing/2014/main" id="{B76E810A-7D89-CFF6-389E-860870EE3033}"/>
              </a:ext>
            </a:extLst>
          </p:cNvPr>
          <p:cNvSpPr txBox="1"/>
          <p:nvPr/>
        </p:nvSpPr>
        <p:spPr>
          <a:xfrm>
            <a:off x="1764632" y="374369"/>
            <a:ext cx="9657347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solidFill>
                  <a:srgbClr val="7030A0"/>
                </a:solidFill>
              </a:rPr>
              <a:t>Diagnostic imaging: Pathology</a:t>
            </a:r>
          </a:p>
          <a:p>
            <a:r>
              <a:rPr lang="en-US" sz="2800" b="1" dirty="0">
                <a:solidFill>
                  <a:srgbClr val="00A0E1"/>
                </a:solidFill>
              </a:rPr>
              <a:t>  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A4B648-05BE-03EB-D1AD-5BD4B922EF2D}"/>
              </a:ext>
            </a:extLst>
          </p:cNvPr>
          <p:cNvSpPr txBox="1"/>
          <p:nvPr/>
        </p:nvSpPr>
        <p:spPr>
          <a:xfrm>
            <a:off x="1518047" y="4929187"/>
            <a:ext cx="787836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rtl="0"/>
            <a:endParaRPr lang="en-US" sz="2400">
              <a:cs typeface="Segoe U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401A62-18B2-FAE8-30CC-6522FC2A9250}"/>
              </a:ext>
            </a:extLst>
          </p:cNvPr>
          <p:cNvSpPr txBox="1"/>
          <p:nvPr/>
        </p:nvSpPr>
        <p:spPr>
          <a:xfrm>
            <a:off x="1219200" y="1691738"/>
            <a:ext cx="9368589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ym typeface="Wingdings" panose="05000000000000000000" pitchFamily="2" charset="2"/>
              </a:rPr>
              <a:t>For digital pathology slides put on </a:t>
            </a:r>
            <a:r>
              <a:rPr lang="en-US" b="1" i="1" dirty="0">
                <a:sym typeface="Wingdings" panose="05000000000000000000" pitchFamily="2" charset="2"/>
              </a:rPr>
              <a:t>various</a:t>
            </a:r>
            <a:r>
              <a:rPr lang="en-US" dirty="0">
                <a:sym typeface="Wingdings" panose="05000000000000000000" pitchFamily="2" charset="2"/>
              </a:rPr>
              <a:t> scanners </a:t>
            </a:r>
          </a:p>
          <a:p>
            <a:r>
              <a:rPr lang="en-US" dirty="0">
                <a:sym typeface="Wingdings" panose="05000000000000000000" pitchFamily="2" charset="2"/>
              </a:rPr>
              <a:t>Scanners determine the original file format (</a:t>
            </a:r>
            <a:r>
              <a:rPr lang="en-US" dirty="0" err="1">
                <a:sym typeface="Wingdings" panose="05000000000000000000" pitchFamily="2" charset="2"/>
              </a:rPr>
              <a:t>mrxs</a:t>
            </a:r>
            <a:r>
              <a:rPr lang="en-US" dirty="0">
                <a:sym typeface="Wingdings" panose="05000000000000000000" pitchFamily="2" charset="2"/>
              </a:rPr>
              <a:t>, DICOM, </a:t>
            </a:r>
            <a:r>
              <a:rPr lang="en-US" dirty="0" err="1">
                <a:sym typeface="Wingdings" panose="05000000000000000000" pitchFamily="2" charset="2"/>
              </a:rPr>
              <a:t>svslide</a:t>
            </a:r>
            <a:r>
              <a:rPr lang="en-US" dirty="0">
                <a:sym typeface="Wingdings" panose="05000000000000000000" pitchFamily="2" charset="2"/>
              </a:rPr>
              <a:t> etc.) and some characteristics (magnification)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Computational issues: very analog field, variety of file formats</a:t>
            </a:r>
            <a:r>
              <a:rPr lang="en-US" dirty="0">
                <a:sym typeface="Wingdings" panose="05000000000000000000" pitchFamily="2" charset="2"/>
              </a:rPr>
              <a:t> conversion</a:t>
            </a:r>
          </a:p>
          <a:p>
            <a:r>
              <a:rPr lang="en-US" dirty="0">
                <a:sym typeface="Wingdings" panose="05000000000000000000" pitchFamily="2" charset="2"/>
              </a:rPr>
              <a:t>TIFFs unsurprisingly popular (cloud optimized)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Standardizing force is OME (open microscopy environment)  OME-TIFF (xml metadata); OME-NGFF as next generation?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endParaRPr lang="en-US" dirty="0"/>
          </a:p>
          <a:p>
            <a:endParaRPr lang="en-US" dirty="0"/>
          </a:p>
          <a:p>
            <a:r>
              <a:rPr lang="en-US" dirty="0" err="1">
                <a:sym typeface="Wingdings" panose="05000000000000000000" pitchFamily="2" charset="2"/>
              </a:rPr>
              <a:t>Bioformats</a:t>
            </a:r>
            <a:r>
              <a:rPr lang="en-US" dirty="0">
                <a:sym typeface="Wingdings" panose="05000000000000000000" pitchFamily="2" charset="2"/>
              </a:rPr>
              <a:t> library (python wrapped Java), </a:t>
            </a:r>
            <a:r>
              <a:rPr lang="en-US" dirty="0" err="1">
                <a:sym typeface="Wingdings" panose="05000000000000000000" pitchFamily="2" charset="2"/>
              </a:rPr>
              <a:t>Openslide</a:t>
            </a:r>
            <a:r>
              <a:rPr lang="en-US" dirty="0">
                <a:sym typeface="Wingdings" panose="05000000000000000000" pitchFamily="2" charset="2"/>
              </a:rPr>
              <a:t> (python wrapped C)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3607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">
            <a:extLst>
              <a:ext uri="{FF2B5EF4-FFF2-40B4-BE49-F238E27FC236}">
                <a16:creationId xmlns:a16="http://schemas.microsoft.com/office/drawing/2014/main" id="{B76E810A-7D89-CFF6-389E-860870EE3033}"/>
              </a:ext>
            </a:extLst>
          </p:cNvPr>
          <p:cNvSpPr txBox="1"/>
          <p:nvPr/>
        </p:nvSpPr>
        <p:spPr>
          <a:xfrm>
            <a:off x="1892969" y="374369"/>
            <a:ext cx="8262944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solidFill>
                  <a:srgbClr val="7030A0"/>
                </a:solidFill>
              </a:rPr>
              <a:t>Diagnostic imaging: Emerging modalities</a:t>
            </a:r>
          </a:p>
          <a:p>
            <a:r>
              <a:rPr lang="en-US" sz="2800" b="1" dirty="0">
                <a:solidFill>
                  <a:srgbClr val="00A0E1"/>
                </a:solidFill>
              </a:rPr>
              <a:t>  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A4B648-05BE-03EB-D1AD-5BD4B922EF2D}"/>
              </a:ext>
            </a:extLst>
          </p:cNvPr>
          <p:cNvSpPr txBox="1"/>
          <p:nvPr/>
        </p:nvSpPr>
        <p:spPr>
          <a:xfrm>
            <a:off x="605489" y="4308389"/>
            <a:ext cx="8101112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electrical impedance tomography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i="1" dirty="0"/>
              <a:t>                            And more to come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871105-F11A-591B-56F1-84A0DA6FC87A}"/>
              </a:ext>
            </a:extLst>
          </p:cNvPr>
          <p:cNvSpPr txBox="1"/>
          <p:nvPr/>
        </p:nvSpPr>
        <p:spPr>
          <a:xfrm>
            <a:off x="1157037" y="1708485"/>
            <a:ext cx="2800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Magnetic particle imaging</a:t>
            </a:r>
            <a:endParaRPr lang="LID4096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88BF6C5-4994-521E-5372-D3A52B09F5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488" y="2194758"/>
            <a:ext cx="3286413" cy="18093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9974FEC-500D-516C-34E5-D0953157E4A7}"/>
              </a:ext>
            </a:extLst>
          </p:cNvPr>
          <p:cNvSpPr txBox="1"/>
          <p:nvPr/>
        </p:nvSpPr>
        <p:spPr>
          <a:xfrm>
            <a:off x="7125022" y="1708485"/>
            <a:ext cx="2800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Photoacoustic imaging</a:t>
            </a:r>
            <a:endParaRPr lang="LID4096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18DFE7-6686-A091-8464-A2D5F6E4731A}"/>
              </a:ext>
            </a:extLst>
          </p:cNvPr>
          <p:cNvSpPr txBox="1"/>
          <p:nvPr/>
        </p:nvSpPr>
        <p:spPr>
          <a:xfrm>
            <a:off x="1243263" y="1179095"/>
            <a:ext cx="396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Adding more and the exceptions:</a:t>
            </a:r>
            <a:endParaRPr lang="LID4096" dirty="0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802130A9-9C43-E36C-1355-9916F04457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1301" y="2150006"/>
            <a:ext cx="3841583" cy="4137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9988F88-6E7F-4465-9D57-6ECA92A659FA}"/>
              </a:ext>
            </a:extLst>
          </p:cNvPr>
          <p:cNvSpPr txBox="1"/>
          <p:nvPr/>
        </p:nvSpPr>
        <p:spPr>
          <a:xfrm>
            <a:off x="7483642" y="6483631"/>
            <a:ext cx="31063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Credit: Pohang U. Science and Technology</a:t>
            </a:r>
            <a:endParaRPr lang="LID4096" sz="1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679009-3B3E-E271-6389-ACBF4977BE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5727" y="4765390"/>
            <a:ext cx="888736" cy="913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238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">
            <a:extLst>
              <a:ext uri="{FF2B5EF4-FFF2-40B4-BE49-F238E27FC236}">
                <a16:creationId xmlns:a16="http://schemas.microsoft.com/office/drawing/2014/main" id="{B76E810A-7D89-CFF6-389E-860870EE3033}"/>
              </a:ext>
            </a:extLst>
          </p:cNvPr>
          <p:cNvSpPr txBox="1"/>
          <p:nvPr/>
        </p:nvSpPr>
        <p:spPr>
          <a:xfrm>
            <a:off x="1860885" y="374369"/>
            <a:ext cx="8295028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solidFill>
                  <a:srgbClr val="7030A0"/>
                </a:solidFill>
              </a:rPr>
              <a:t>Diagnostic imaging: Visualization</a:t>
            </a:r>
          </a:p>
          <a:p>
            <a:r>
              <a:rPr lang="en-US" sz="2800" b="1" dirty="0">
                <a:solidFill>
                  <a:srgbClr val="00A0E1"/>
                </a:solidFill>
              </a:rPr>
              <a:t>  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A4B648-05BE-03EB-D1AD-5BD4B922EF2D}"/>
              </a:ext>
            </a:extLst>
          </p:cNvPr>
          <p:cNvSpPr txBox="1"/>
          <p:nvPr/>
        </p:nvSpPr>
        <p:spPr>
          <a:xfrm>
            <a:off x="1518047" y="4929187"/>
            <a:ext cx="787836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rtl="0"/>
            <a:endParaRPr lang="en-US" sz="2400">
              <a:cs typeface="Segoe U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401A62-18B2-FAE8-30CC-6522FC2A9250}"/>
              </a:ext>
            </a:extLst>
          </p:cNvPr>
          <p:cNvSpPr txBox="1"/>
          <p:nvPr/>
        </p:nvSpPr>
        <p:spPr>
          <a:xfrm>
            <a:off x="778042" y="1607970"/>
            <a:ext cx="642515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Visualization technologies:</a:t>
            </a:r>
          </a:p>
          <a:p>
            <a:r>
              <a:rPr lang="en-US" dirty="0"/>
              <a:t>	slices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3D rendering , printing, VR/XR and beyond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Online Media 3" title="Holographic brain | Check This Out!">
            <a:hlinkClick r:id="" action="ppaction://media"/>
            <a:extLst>
              <a:ext uri="{FF2B5EF4-FFF2-40B4-BE49-F238E27FC236}">
                <a16:creationId xmlns:a16="http://schemas.microsoft.com/office/drawing/2014/main" id="{EA484BC3-02CF-6879-1C57-BC65B9DEFEFB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795590" y="2271274"/>
            <a:ext cx="5913121" cy="333830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3F493DA-4764-9F69-4D03-03B8DFBF3571}"/>
              </a:ext>
            </a:extLst>
          </p:cNvPr>
          <p:cNvSpPr txBox="1"/>
          <p:nvPr/>
        </p:nvSpPr>
        <p:spPr>
          <a:xfrm>
            <a:off x="1518047" y="6023811"/>
            <a:ext cx="9058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Ray casting/tracing and possibilities may explore with ‘hardware Cambrian explosion’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1340517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">
            <a:extLst>
              <a:ext uri="{FF2B5EF4-FFF2-40B4-BE49-F238E27FC236}">
                <a16:creationId xmlns:a16="http://schemas.microsoft.com/office/drawing/2014/main" id="{B76E810A-7D89-CFF6-389E-860870EE3033}"/>
              </a:ext>
            </a:extLst>
          </p:cNvPr>
          <p:cNvSpPr txBox="1"/>
          <p:nvPr/>
        </p:nvSpPr>
        <p:spPr>
          <a:xfrm>
            <a:off x="2404395" y="374369"/>
            <a:ext cx="7751517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solidFill>
                  <a:srgbClr val="7030A0"/>
                </a:solidFill>
              </a:rPr>
              <a:t>Diagnostic imaging: Final points</a:t>
            </a:r>
          </a:p>
          <a:p>
            <a:r>
              <a:rPr lang="en-US" sz="2800" b="1" dirty="0">
                <a:solidFill>
                  <a:srgbClr val="00A0E1"/>
                </a:solidFill>
              </a:rPr>
              <a:t>  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A4B648-05BE-03EB-D1AD-5BD4B922EF2D}"/>
              </a:ext>
            </a:extLst>
          </p:cNvPr>
          <p:cNvSpPr txBox="1"/>
          <p:nvPr/>
        </p:nvSpPr>
        <p:spPr>
          <a:xfrm>
            <a:off x="1518047" y="4929187"/>
            <a:ext cx="787836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rtl="0"/>
            <a:endParaRPr lang="en-US" sz="2400">
              <a:cs typeface="Segoe U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28F1C5A-C5CE-E249-8B11-E5A212C9D3F5}"/>
              </a:ext>
            </a:extLst>
          </p:cNvPr>
          <p:cNvSpPr txBox="1"/>
          <p:nvPr/>
        </p:nvSpPr>
        <p:spPr>
          <a:xfrm>
            <a:off x="1427747" y="1868905"/>
            <a:ext cx="9289723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big bang continues….</a:t>
            </a:r>
          </a:p>
          <a:p>
            <a:endParaRPr lang="en-US" dirty="0"/>
          </a:p>
          <a:p>
            <a:r>
              <a:rPr lang="en-US" dirty="0"/>
              <a:t>Digitalization means everything will be computational </a:t>
            </a:r>
          </a:p>
          <a:p>
            <a:endParaRPr lang="en-US" dirty="0"/>
          </a:p>
          <a:p>
            <a:r>
              <a:rPr lang="en-US" dirty="0"/>
              <a:t>Newer technologies not solidified in standards: DICOM, names</a:t>
            </a:r>
          </a:p>
          <a:p>
            <a:endParaRPr lang="en-US" dirty="0"/>
          </a:p>
          <a:p>
            <a:r>
              <a:rPr lang="en-US" dirty="0"/>
              <a:t>Every type and sequence gives you different and more information</a:t>
            </a:r>
          </a:p>
          <a:p>
            <a:endParaRPr lang="en-US" dirty="0"/>
          </a:p>
          <a:p>
            <a:r>
              <a:rPr lang="en-US" dirty="0"/>
              <a:t>Currently many images are often not that ‘specific’, but they are surrounded by other data</a:t>
            </a:r>
          </a:p>
          <a:p>
            <a:endParaRPr lang="en-US" dirty="0"/>
          </a:p>
          <a:p>
            <a:r>
              <a:rPr lang="en-US" dirty="0"/>
              <a:t>--------------</a:t>
            </a:r>
          </a:p>
          <a:p>
            <a:r>
              <a:rPr lang="en-US" dirty="0"/>
              <a:t>Don’t fear other modalities, it’s all arrays</a:t>
            </a:r>
          </a:p>
          <a:p>
            <a:endParaRPr lang="en-US" dirty="0"/>
          </a:p>
          <a:p>
            <a:r>
              <a:rPr lang="en-US" dirty="0"/>
              <a:t>Think about using other modalities, and how</a:t>
            </a:r>
          </a:p>
          <a:p>
            <a:endParaRPr lang="en-US" dirty="0"/>
          </a:p>
          <a:p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15341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">
            <a:extLst>
              <a:ext uri="{FF2B5EF4-FFF2-40B4-BE49-F238E27FC236}">
                <a16:creationId xmlns:a16="http://schemas.microsoft.com/office/drawing/2014/main" id="{B76E810A-7D89-CFF6-389E-860870EE3033}"/>
              </a:ext>
            </a:extLst>
          </p:cNvPr>
          <p:cNvSpPr txBox="1"/>
          <p:nvPr/>
        </p:nvSpPr>
        <p:spPr>
          <a:xfrm>
            <a:off x="2404395" y="374369"/>
            <a:ext cx="7751517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solidFill>
                  <a:srgbClr val="7030A0"/>
                </a:solidFill>
              </a:rPr>
              <a:t>Diagnostic imaging</a:t>
            </a:r>
          </a:p>
          <a:p>
            <a:r>
              <a:rPr lang="en-US" sz="2800" b="1" dirty="0">
                <a:solidFill>
                  <a:srgbClr val="00A0E1"/>
                </a:solidFill>
              </a:rPr>
              <a:t>  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A4B648-05BE-03EB-D1AD-5BD4B922EF2D}"/>
              </a:ext>
            </a:extLst>
          </p:cNvPr>
          <p:cNvSpPr txBox="1"/>
          <p:nvPr/>
        </p:nvSpPr>
        <p:spPr>
          <a:xfrm>
            <a:off x="1518047" y="4929187"/>
            <a:ext cx="787836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rtl="0"/>
            <a:endParaRPr lang="en-US" sz="2400">
              <a:cs typeface="Segoe UI"/>
            </a:endParaRPr>
          </a:p>
        </p:txBody>
      </p:sp>
      <p:graphicFrame>
        <p:nvGraphicFramePr>
          <p:cNvPr id="13" name="Diagram 12">
            <a:extLst>
              <a:ext uri="{FF2B5EF4-FFF2-40B4-BE49-F238E27FC236}">
                <a16:creationId xmlns:a16="http://schemas.microsoft.com/office/drawing/2014/main" id="{C14D2827-AC4A-F206-869A-64A290EE86F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35071634"/>
              </p:ext>
            </p:extLst>
          </p:nvPr>
        </p:nvGraphicFramePr>
        <p:xfrm>
          <a:off x="1896255" y="1121634"/>
          <a:ext cx="5432357" cy="10156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FECBAF4E-8515-A25C-2C95-C5AC6C527036}"/>
              </a:ext>
            </a:extLst>
          </p:cNvPr>
          <p:cNvSpPr txBox="1"/>
          <p:nvPr/>
        </p:nvSpPr>
        <p:spPr>
          <a:xfrm>
            <a:off x="1251679" y="2518348"/>
            <a:ext cx="8417689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                                                </a:t>
            </a:r>
          </a:p>
          <a:p>
            <a:r>
              <a:rPr lang="en-US" dirty="0"/>
              <a:t>9</a:t>
            </a:r>
            <a:r>
              <a:rPr lang="en-US" dirty="0">
                <a:sym typeface="Wingdings" panose="05000000000000000000" pitchFamily="2" charset="2"/>
              </a:rPr>
              <a:t>:30   :  Intro to course and diagnostic imaging overview / tech catch up sessions</a:t>
            </a:r>
          </a:p>
          <a:p>
            <a:r>
              <a:rPr lang="en-US" dirty="0">
                <a:sym typeface="Wingdings" panose="05000000000000000000" pitchFamily="2" charset="2"/>
              </a:rPr>
              <a:t>10:30 :  MRI data in Python</a:t>
            </a:r>
          </a:p>
          <a:p>
            <a:r>
              <a:rPr lang="en-US" dirty="0">
                <a:sym typeface="Wingdings" panose="05000000000000000000" pitchFamily="2" charset="2"/>
              </a:rPr>
              <a:t>12:30 : Lunch</a:t>
            </a:r>
          </a:p>
          <a:p>
            <a:r>
              <a:rPr lang="en-US" dirty="0">
                <a:sym typeface="Wingdings" panose="05000000000000000000" pitchFamily="2" charset="2"/>
              </a:rPr>
              <a:t>13:30 : Registration and segmentation with SITK</a:t>
            </a:r>
          </a:p>
          <a:p>
            <a:r>
              <a:rPr lang="en-US" dirty="0">
                <a:sym typeface="Wingdings" panose="05000000000000000000" pitchFamily="2" charset="2"/>
              </a:rPr>
              <a:t>15:30 : CT and pathology data in Python</a:t>
            </a:r>
          </a:p>
          <a:p>
            <a:r>
              <a:rPr lang="en-US" dirty="0">
                <a:sym typeface="Wingdings" panose="05000000000000000000" pitchFamily="2" charset="2"/>
              </a:rPr>
              <a:t>16:30 : wrap-up, tips and tops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1755545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">
            <a:extLst>
              <a:ext uri="{FF2B5EF4-FFF2-40B4-BE49-F238E27FC236}">
                <a16:creationId xmlns:a16="http://schemas.microsoft.com/office/drawing/2014/main" id="{B76E810A-7D89-CFF6-389E-860870EE3033}"/>
              </a:ext>
            </a:extLst>
          </p:cNvPr>
          <p:cNvSpPr txBox="1"/>
          <p:nvPr/>
        </p:nvSpPr>
        <p:spPr>
          <a:xfrm>
            <a:off x="2404395" y="374369"/>
            <a:ext cx="7751517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solidFill>
                  <a:srgbClr val="7030A0"/>
                </a:solidFill>
              </a:rPr>
              <a:t>Diagnostic imaging</a:t>
            </a:r>
          </a:p>
          <a:p>
            <a:r>
              <a:rPr lang="en-US" sz="2800" b="1" dirty="0">
                <a:solidFill>
                  <a:srgbClr val="00A0E1"/>
                </a:solidFill>
              </a:rPr>
              <a:t>  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A4B648-05BE-03EB-D1AD-5BD4B922EF2D}"/>
              </a:ext>
            </a:extLst>
          </p:cNvPr>
          <p:cNvSpPr txBox="1"/>
          <p:nvPr/>
        </p:nvSpPr>
        <p:spPr>
          <a:xfrm>
            <a:off x="1518047" y="4929187"/>
            <a:ext cx="787836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rtl="0"/>
            <a:endParaRPr lang="en-US" sz="2400">
              <a:cs typeface="Segoe UI"/>
            </a:endParaRPr>
          </a:p>
        </p:txBody>
      </p:sp>
      <p:graphicFrame>
        <p:nvGraphicFramePr>
          <p:cNvPr id="13" name="Diagram 12">
            <a:extLst>
              <a:ext uri="{FF2B5EF4-FFF2-40B4-BE49-F238E27FC236}">
                <a16:creationId xmlns:a16="http://schemas.microsoft.com/office/drawing/2014/main" id="{C14D2827-AC4A-F206-869A-64A290EE86F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37103990"/>
              </p:ext>
            </p:extLst>
          </p:nvPr>
        </p:nvGraphicFramePr>
        <p:xfrm>
          <a:off x="2241029" y="1038613"/>
          <a:ext cx="5927032" cy="8570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F42F429-F6D1-1550-8711-ACFF34FA943B}"/>
              </a:ext>
            </a:extLst>
          </p:cNvPr>
          <p:cNvSpPr txBox="1"/>
          <p:nvPr/>
        </p:nvSpPr>
        <p:spPr>
          <a:xfrm>
            <a:off x="1394085" y="2066865"/>
            <a:ext cx="7212231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                                                </a:t>
            </a:r>
          </a:p>
          <a:p>
            <a:r>
              <a:rPr lang="en-US" dirty="0"/>
              <a:t>9</a:t>
            </a:r>
            <a:r>
              <a:rPr lang="en-US" dirty="0">
                <a:sym typeface="Wingdings" panose="05000000000000000000" pitchFamily="2" charset="2"/>
              </a:rPr>
              <a:t>:30   :  Data anonymization in images and files (practical </a:t>
            </a:r>
            <a:r>
              <a:rPr lang="en-US" dirty="0" err="1">
                <a:sym typeface="Wingdings" panose="05000000000000000000" pitchFamily="2" charset="2"/>
              </a:rPr>
              <a:t>PyDICOM</a:t>
            </a:r>
            <a:r>
              <a:rPr lang="en-US" dirty="0">
                <a:sym typeface="Wingdings" panose="05000000000000000000" pitchFamily="2" charset="2"/>
              </a:rPr>
              <a:t>)</a:t>
            </a:r>
          </a:p>
          <a:p>
            <a:r>
              <a:rPr lang="en-US" dirty="0">
                <a:sym typeface="Wingdings" panose="05000000000000000000" pitchFamily="2" charset="2"/>
              </a:rPr>
              <a:t>10:30 :  Preparing images for machine learning: augmenting data</a:t>
            </a:r>
          </a:p>
          <a:p>
            <a:r>
              <a:rPr lang="en-US" dirty="0">
                <a:sym typeface="Wingdings" panose="05000000000000000000" pitchFamily="2" charset="2"/>
              </a:rPr>
              <a:t>12:30 :  Lunch</a:t>
            </a:r>
          </a:p>
          <a:p>
            <a:r>
              <a:rPr lang="en-US" dirty="0">
                <a:sym typeface="Wingdings" panose="05000000000000000000" pitchFamily="2" charset="2"/>
              </a:rPr>
              <a:t>13:30 :  Image and dataset harmonization</a:t>
            </a:r>
          </a:p>
          <a:p>
            <a:r>
              <a:rPr lang="en-US" dirty="0">
                <a:sym typeface="Wingdings" panose="05000000000000000000" pitchFamily="2" charset="2"/>
              </a:rPr>
              <a:t>15:00 :  Radiomics</a:t>
            </a:r>
          </a:p>
          <a:p>
            <a:r>
              <a:rPr lang="en-US" dirty="0">
                <a:sym typeface="Wingdings" panose="05000000000000000000" pitchFamily="2" charset="2"/>
              </a:rPr>
              <a:t>16:00 :  Generative algorithms</a:t>
            </a:r>
          </a:p>
          <a:p>
            <a:r>
              <a:rPr lang="en-US" dirty="0">
                <a:sym typeface="Wingdings" panose="05000000000000000000" pitchFamily="2" charset="2"/>
              </a:rPr>
              <a:t>16:40 :  Wrap-up, tips and tops and final evaluations</a:t>
            </a:r>
          </a:p>
          <a:p>
            <a:r>
              <a:rPr lang="en-US" dirty="0">
                <a:sym typeface="Wingdings" panose="05000000000000000000" pitchFamily="2" charset="2"/>
              </a:rPr>
              <a:t>17:00 :  Party</a:t>
            </a:r>
          </a:p>
          <a:p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3410231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">
            <a:extLst>
              <a:ext uri="{FF2B5EF4-FFF2-40B4-BE49-F238E27FC236}">
                <a16:creationId xmlns:a16="http://schemas.microsoft.com/office/drawing/2014/main" id="{B76E810A-7D89-CFF6-389E-860870EE3033}"/>
              </a:ext>
            </a:extLst>
          </p:cNvPr>
          <p:cNvSpPr txBox="1"/>
          <p:nvPr/>
        </p:nvSpPr>
        <p:spPr>
          <a:xfrm>
            <a:off x="2404395" y="374369"/>
            <a:ext cx="7751517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solidFill>
                  <a:srgbClr val="7030A0"/>
                </a:solidFill>
              </a:rPr>
              <a:t>Diagnostic imaging</a:t>
            </a:r>
          </a:p>
          <a:p>
            <a:r>
              <a:rPr lang="en-US" sz="2800" b="1" dirty="0">
                <a:solidFill>
                  <a:srgbClr val="00A0E1"/>
                </a:solidFill>
              </a:rPr>
              <a:t>  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A4B648-05BE-03EB-D1AD-5BD4B922EF2D}"/>
              </a:ext>
            </a:extLst>
          </p:cNvPr>
          <p:cNvSpPr txBox="1"/>
          <p:nvPr/>
        </p:nvSpPr>
        <p:spPr>
          <a:xfrm>
            <a:off x="1518047" y="4929187"/>
            <a:ext cx="787836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rtl="0"/>
            <a:endParaRPr lang="en-US" sz="2400">
              <a:cs typeface="Segoe UI"/>
            </a:endParaRPr>
          </a:p>
        </p:txBody>
      </p:sp>
      <p:graphicFrame>
        <p:nvGraphicFramePr>
          <p:cNvPr id="13" name="Diagram 12">
            <a:extLst>
              <a:ext uri="{FF2B5EF4-FFF2-40B4-BE49-F238E27FC236}">
                <a16:creationId xmlns:a16="http://schemas.microsoft.com/office/drawing/2014/main" id="{C14D2827-AC4A-F206-869A-64A290EE86F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66068587"/>
              </p:ext>
            </p:extLst>
          </p:nvPr>
        </p:nvGraphicFramePr>
        <p:xfrm>
          <a:off x="2241029" y="1038613"/>
          <a:ext cx="5927032" cy="8570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F42F429-F6D1-1550-8711-ACFF34FA943B}"/>
              </a:ext>
            </a:extLst>
          </p:cNvPr>
          <p:cNvSpPr txBox="1"/>
          <p:nvPr/>
        </p:nvSpPr>
        <p:spPr>
          <a:xfrm>
            <a:off x="1229194" y="1579685"/>
            <a:ext cx="872995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                                                </a:t>
            </a:r>
          </a:p>
          <a:p>
            <a:r>
              <a:rPr lang="en-US" dirty="0"/>
              <a:t>Play nice, and use the collaborative document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You have probably been to the eScience center before, but just in case you forgot…</a:t>
            </a:r>
          </a:p>
          <a:p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1267563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">
            <a:extLst>
              <a:ext uri="{FF2B5EF4-FFF2-40B4-BE49-F238E27FC236}">
                <a16:creationId xmlns:a16="http://schemas.microsoft.com/office/drawing/2014/main" id="{B76E810A-7D89-CFF6-389E-860870EE3033}"/>
              </a:ext>
            </a:extLst>
          </p:cNvPr>
          <p:cNvSpPr txBox="1"/>
          <p:nvPr/>
        </p:nvSpPr>
        <p:spPr>
          <a:xfrm>
            <a:off x="2404395" y="374369"/>
            <a:ext cx="7751517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solidFill>
                  <a:srgbClr val="7030A0"/>
                </a:solidFill>
              </a:rPr>
              <a:t>Diagnostic imaging</a:t>
            </a:r>
          </a:p>
          <a:p>
            <a:r>
              <a:rPr lang="en-US" sz="2800" b="1" dirty="0">
                <a:solidFill>
                  <a:srgbClr val="00A0E1"/>
                </a:solidFill>
              </a:rPr>
              <a:t>  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A4B648-05BE-03EB-D1AD-5BD4B922EF2D}"/>
              </a:ext>
            </a:extLst>
          </p:cNvPr>
          <p:cNvSpPr txBox="1"/>
          <p:nvPr/>
        </p:nvSpPr>
        <p:spPr>
          <a:xfrm>
            <a:off x="1518047" y="4929187"/>
            <a:ext cx="787836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rtl="0"/>
            <a:endParaRPr lang="en-US" sz="2400">
              <a:cs typeface="Segoe U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401A62-18B2-FAE8-30CC-6522FC2A9250}"/>
              </a:ext>
            </a:extLst>
          </p:cNvPr>
          <p:cNvSpPr txBox="1"/>
          <p:nvPr/>
        </p:nvSpPr>
        <p:spPr>
          <a:xfrm>
            <a:off x="665749" y="1276855"/>
            <a:ext cx="7280107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Basic idea when we mention different modalities</a:t>
            </a:r>
          </a:p>
          <a:p>
            <a:endParaRPr lang="en-US" dirty="0"/>
          </a:p>
          <a:p>
            <a:r>
              <a:rPr lang="en-US" dirty="0"/>
              <a:t>Which modality and anatomy is best for my question?</a:t>
            </a:r>
          </a:p>
          <a:p>
            <a:endParaRPr lang="en-US" dirty="0"/>
          </a:p>
          <a:p>
            <a:r>
              <a:rPr lang="en-US" dirty="0"/>
              <a:t>Can an imaging modality and sequence give data for my question?</a:t>
            </a:r>
          </a:p>
          <a:p>
            <a:endParaRPr lang="en-US" dirty="0"/>
          </a:p>
          <a:p>
            <a:r>
              <a:rPr lang="en-US" dirty="0"/>
              <a:t>What information is it giving?</a:t>
            </a:r>
          </a:p>
          <a:p>
            <a:endParaRPr lang="en-US" dirty="0"/>
          </a:p>
          <a:p>
            <a:r>
              <a:rPr lang="en-US" dirty="0"/>
              <a:t>Can we couple this with information from other modalities somehow?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What computational tools and algorithms will best analyze that information?</a:t>
            </a:r>
          </a:p>
          <a:p>
            <a:endParaRPr lang="en-US" dirty="0"/>
          </a:p>
          <a:p>
            <a:r>
              <a:rPr lang="en-US" dirty="0"/>
              <a:t>	- file formats</a:t>
            </a:r>
          </a:p>
          <a:p>
            <a:r>
              <a:rPr lang="en-US" dirty="0"/>
              <a:t>	- conventions</a:t>
            </a:r>
          </a:p>
          <a:p>
            <a:r>
              <a:rPr lang="en-US" dirty="0"/>
              <a:t>	- image characteristics</a:t>
            </a:r>
          </a:p>
        </p:txBody>
      </p:sp>
      <p:pic>
        <p:nvPicPr>
          <p:cNvPr id="12" name="Picture 11" descr="Cartoon of a police officer and a person standing next to a light post&#10;&#10;Description automatically generated">
            <a:extLst>
              <a:ext uri="{FF2B5EF4-FFF2-40B4-BE49-F238E27FC236}">
                <a16:creationId xmlns:a16="http://schemas.microsoft.com/office/drawing/2014/main" id="{DFF8F581-0469-F697-4422-05FCD5F983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4289" y="1659849"/>
            <a:ext cx="4259368" cy="4312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409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">
            <a:extLst>
              <a:ext uri="{FF2B5EF4-FFF2-40B4-BE49-F238E27FC236}">
                <a16:creationId xmlns:a16="http://schemas.microsoft.com/office/drawing/2014/main" id="{B76E810A-7D89-CFF6-389E-860870EE3033}"/>
              </a:ext>
            </a:extLst>
          </p:cNvPr>
          <p:cNvSpPr txBox="1"/>
          <p:nvPr/>
        </p:nvSpPr>
        <p:spPr>
          <a:xfrm>
            <a:off x="2404395" y="374369"/>
            <a:ext cx="7751517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solidFill>
                  <a:srgbClr val="7030A0"/>
                </a:solidFill>
              </a:rPr>
              <a:t>Diagnostic imaging</a:t>
            </a:r>
          </a:p>
          <a:p>
            <a:r>
              <a:rPr lang="en-US" sz="2800" b="1" dirty="0">
                <a:solidFill>
                  <a:srgbClr val="00A0E1"/>
                </a:solidFill>
              </a:rPr>
              <a:t>  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A4B648-05BE-03EB-D1AD-5BD4B922EF2D}"/>
              </a:ext>
            </a:extLst>
          </p:cNvPr>
          <p:cNvSpPr txBox="1"/>
          <p:nvPr/>
        </p:nvSpPr>
        <p:spPr>
          <a:xfrm>
            <a:off x="1518047" y="4929187"/>
            <a:ext cx="787836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rtl="0"/>
            <a:endParaRPr lang="en-US" sz="2400">
              <a:cs typeface="Segoe U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401A62-18B2-FAE8-30CC-6522FC2A9250}"/>
              </a:ext>
            </a:extLst>
          </p:cNvPr>
          <p:cNvSpPr txBox="1"/>
          <p:nvPr/>
        </p:nvSpPr>
        <p:spPr>
          <a:xfrm>
            <a:off x="625643" y="1243708"/>
            <a:ext cx="2095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Anatomic divisions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F16C1F-F848-74D1-B789-DF021B7A1EFF}"/>
              </a:ext>
            </a:extLst>
          </p:cNvPr>
          <p:cNvSpPr txBox="1"/>
          <p:nvPr/>
        </p:nvSpPr>
        <p:spPr>
          <a:xfrm>
            <a:off x="6353974" y="1247503"/>
            <a:ext cx="3134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Imaging technology divisions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06465C-0466-E526-D60F-BD5DEB067EC7}"/>
              </a:ext>
            </a:extLst>
          </p:cNvPr>
          <p:cNvSpPr txBox="1"/>
          <p:nvPr/>
        </p:nvSpPr>
        <p:spPr>
          <a:xfrm>
            <a:off x="1403684" y="4217216"/>
            <a:ext cx="359668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Special cases: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Mammography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Virtual colonoscopy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fMRI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Echocardiography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Angiography (CT or MR)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85D900-B3F9-A20D-C646-A2C11A32B0F1}"/>
              </a:ext>
            </a:extLst>
          </p:cNvPr>
          <p:cNvSpPr txBox="1"/>
          <p:nvPr/>
        </p:nvSpPr>
        <p:spPr>
          <a:xfrm>
            <a:off x="7428189" y="4619325"/>
            <a:ext cx="184490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X-ray</a:t>
            </a:r>
          </a:p>
          <a:p>
            <a:r>
              <a:rPr lang="en-US" dirty="0"/>
              <a:t>CT</a:t>
            </a:r>
          </a:p>
          <a:p>
            <a:r>
              <a:rPr lang="en-US" dirty="0"/>
              <a:t>MRI</a:t>
            </a:r>
          </a:p>
          <a:p>
            <a:r>
              <a:rPr lang="en-US" dirty="0"/>
              <a:t>Ultrasound</a:t>
            </a:r>
          </a:p>
          <a:p>
            <a:r>
              <a:rPr lang="en-US" dirty="0"/>
              <a:t>PET+</a:t>
            </a:r>
          </a:p>
          <a:p>
            <a:r>
              <a:rPr lang="en-US" dirty="0"/>
              <a:t>Microscopy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B2E9CDF-E632-F7D8-EF9E-81DD8D397C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184" y="1713681"/>
            <a:ext cx="2696679" cy="2031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 diagram of a diagram of a ray&#10;&#10;Description automatically generated with medium confidence">
            <a:extLst>
              <a:ext uri="{FF2B5EF4-FFF2-40B4-BE49-F238E27FC236}">
                <a16:creationId xmlns:a16="http://schemas.microsoft.com/office/drawing/2014/main" id="{5BBBBF78-E817-3D0D-1D7F-A777DA91AA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3445" y="1631453"/>
            <a:ext cx="4097388" cy="226185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1D67E9F-1F71-6C60-A5B8-54E7C48EDE4C}"/>
              </a:ext>
            </a:extLst>
          </p:cNvPr>
          <p:cNvSpPr txBox="1"/>
          <p:nvPr/>
        </p:nvSpPr>
        <p:spPr>
          <a:xfrm>
            <a:off x="3004146" y="3754158"/>
            <a:ext cx="74571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/>
              <a:t>Rembrant</a:t>
            </a:r>
            <a:endParaRPr lang="LID4096" sz="1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840069E-9B51-8F4E-829F-DE933C4C91E3}"/>
              </a:ext>
            </a:extLst>
          </p:cNvPr>
          <p:cNvSpPr txBox="1"/>
          <p:nvPr/>
        </p:nvSpPr>
        <p:spPr>
          <a:xfrm>
            <a:off x="5791200" y="4010094"/>
            <a:ext cx="83592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Intes</a:t>
            </a:r>
            <a:r>
              <a:rPr lang="en-US" sz="1000" dirty="0"/>
              <a:t>, Xavier &amp; Venugopal, Vivek &amp; Chen, Jin &amp; Azar, Fred. (2012). Multimodal diffuse imaging system. </a:t>
            </a:r>
            <a:endParaRPr lang="LID4096" sz="1000" dirty="0"/>
          </a:p>
        </p:txBody>
      </p:sp>
    </p:spTree>
    <p:extLst>
      <p:ext uri="{BB962C8B-B14F-4D97-AF65-F5344CB8AC3E}">
        <p14:creationId xmlns:p14="http://schemas.microsoft.com/office/powerpoint/2010/main" val="2195367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lowchart: Direct Access Storage 6">
            <a:extLst>
              <a:ext uri="{FF2B5EF4-FFF2-40B4-BE49-F238E27FC236}">
                <a16:creationId xmlns:a16="http://schemas.microsoft.com/office/drawing/2014/main" id="{67E996A7-855C-7203-E363-94EE2CCED149}"/>
              </a:ext>
            </a:extLst>
          </p:cNvPr>
          <p:cNvSpPr/>
          <p:nvPr/>
        </p:nvSpPr>
        <p:spPr>
          <a:xfrm>
            <a:off x="409074" y="2847975"/>
            <a:ext cx="953001" cy="1893331"/>
          </a:xfrm>
          <a:prstGeom prst="flowChartMagneticDrum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3" name="TextBox 1">
            <a:extLst>
              <a:ext uri="{FF2B5EF4-FFF2-40B4-BE49-F238E27FC236}">
                <a16:creationId xmlns:a16="http://schemas.microsoft.com/office/drawing/2014/main" id="{B76E810A-7D89-CFF6-389E-860870EE3033}"/>
              </a:ext>
            </a:extLst>
          </p:cNvPr>
          <p:cNvSpPr txBox="1"/>
          <p:nvPr/>
        </p:nvSpPr>
        <p:spPr>
          <a:xfrm>
            <a:off x="1780675" y="374369"/>
            <a:ext cx="8375238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solidFill>
                  <a:srgbClr val="7030A0"/>
                </a:solidFill>
              </a:rPr>
              <a:t>Diagnostic Imaging: </a:t>
            </a:r>
            <a:r>
              <a:rPr lang="en-US" sz="3200" b="1" dirty="0" err="1">
                <a:solidFill>
                  <a:srgbClr val="7030A0"/>
                </a:solidFill>
              </a:rPr>
              <a:t>Xrays</a:t>
            </a:r>
            <a:endParaRPr lang="en-US" sz="3200" b="1" dirty="0">
              <a:solidFill>
                <a:srgbClr val="7030A0"/>
              </a:solidFill>
            </a:endParaRPr>
          </a:p>
          <a:p>
            <a:r>
              <a:rPr lang="en-US" sz="2800" b="1" dirty="0">
                <a:solidFill>
                  <a:srgbClr val="00A0E1"/>
                </a:solidFill>
              </a:rPr>
              <a:t>  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A4B648-05BE-03EB-D1AD-5BD4B922EF2D}"/>
              </a:ext>
            </a:extLst>
          </p:cNvPr>
          <p:cNvSpPr txBox="1"/>
          <p:nvPr/>
        </p:nvSpPr>
        <p:spPr>
          <a:xfrm>
            <a:off x="1518047" y="4929187"/>
            <a:ext cx="787836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rtl="0"/>
            <a:endParaRPr lang="en-US" sz="2400">
              <a:cs typeface="Segoe U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401A62-18B2-FAE8-30CC-6522FC2A9250}"/>
              </a:ext>
            </a:extLst>
          </p:cNvPr>
          <p:cNvSpPr txBox="1"/>
          <p:nvPr/>
        </p:nvSpPr>
        <p:spPr>
          <a:xfrm>
            <a:off x="809625" y="1060267"/>
            <a:ext cx="9782175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1895 Willem Roentgen : X rays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Today we have classical X-rays, mammography, DEXA and fluoroscopy and…</a:t>
            </a:r>
          </a:p>
          <a:p>
            <a:endParaRPr lang="en-US" dirty="0"/>
          </a:p>
          <a:p>
            <a:r>
              <a:rPr lang="en-US" dirty="0"/>
              <a:t>Radiographs are computationally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2D arrays of pixels (jpeg 2000) + metadata (DICOM)</a:t>
            </a:r>
          </a:p>
          <a:p>
            <a:r>
              <a:rPr lang="en-US" dirty="0"/>
              <a:t>	Modern sequence in </a:t>
            </a:r>
            <a:r>
              <a:rPr lang="en-US" dirty="0" err="1"/>
              <a:t>fluoro</a:t>
            </a:r>
            <a:r>
              <a:rPr lang="en-US" dirty="0"/>
              <a:t> video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(MPEG, HEVC) + metadata (DICOM)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1" name="Graphic 10" descr="Radioactive with solid fill">
            <a:extLst>
              <a:ext uri="{FF2B5EF4-FFF2-40B4-BE49-F238E27FC236}">
                <a16:creationId xmlns:a16="http://schemas.microsoft.com/office/drawing/2014/main" id="{F43D002B-308C-73A3-A3B6-A5FA28003F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9611" y="3320841"/>
            <a:ext cx="667627" cy="667627"/>
          </a:xfrm>
          <a:prstGeom prst="rect">
            <a:avLst/>
          </a:prstGeom>
        </p:spPr>
      </p:pic>
      <p:sp>
        <p:nvSpPr>
          <p:cNvPr id="9" name="Cube 8">
            <a:extLst>
              <a:ext uri="{FF2B5EF4-FFF2-40B4-BE49-F238E27FC236}">
                <a16:creationId xmlns:a16="http://schemas.microsoft.com/office/drawing/2014/main" id="{46136752-1103-894B-26A1-7DE24F48066F}"/>
              </a:ext>
            </a:extLst>
          </p:cNvPr>
          <p:cNvSpPr/>
          <p:nvPr/>
        </p:nvSpPr>
        <p:spPr>
          <a:xfrm>
            <a:off x="3707084" y="2246843"/>
            <a:ext cx="124871" cy="3095594"/>
          </a:xfrm>
          <a:prstGeom prst="cub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pic>
        <p:nvPicPr>
          <p:cNvPr id="13" name="Graphic 12" descr="Man with solid fill">
            <a:extLst>
              <a:ext uri="{FF2B5EF4-FFF2-40B4-BE49-F238E27FC236}">
                <a16:creationId xmlns:a16="http://schemas.microsoft.com/office/drawing/2014/main" id="{6D2D7597-F464-B536-0369-2843B7FE9C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54697" y="2791321"/>
            <a:ext cx="2102420" cy="2102420"/>
          </a:xfrm>
          <a:prstGeom prst="rect">
            <a:avLst/>
          </a:prstGeom>
        </p:spPr>
      </p:pic>
      <p:pic>
        <p:nvPicPr>
          <p:cNvPr id="24" name="Picture 23" descr="A close-up of a breast&#10;&#10;Description automatically generated">
            <a:extLst>
              <a:ext uri="{FF2B5EF4-FFF2-40B4-BE49-F238E27FC236}">
                <a16:creationId xmlns:a16="http://schemas.microsoft.com/office/drawing/2014/main" id="{5D9DC1A8-C6C0-3A3D-AB5D-8ABAEEE363B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7587" y="3113290"/>
            <a:ext cx="4360253" cy="2357262"/>
          </a:xfrm>
          <a:prstGeom prst="rect">
            <a:avLst/>
          </a:prstGeom>
        </p:spPr>
      </p:pic>
      <p:pic>
        <p:nvPicPr>
          <p:cNvPr id="21" name="Picture 20" descr="A person getting her mammogram&#10;&#10;Description automatically generated">
            <a:extLst>
              <a:ext uri="{FF2B5EF4-FFF2-40B4-BE49-F238E27FC236}">
                <a16:creationId xmlns:a16="http://schemas.microsoft.com/office/drawing/2014/main" id="{5ABA4F08-DE7F-53C1-BF11-4010F54ECBE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774" y="2234657"/>
            <a:ext cx="1774996" cy="1419997"/>
          </a:xfrm>
          <a:prstGeom prst="rect">
            <a:avLst/>
          </a:prstGeom>
        </p:spPr>
      </p:pic>
      <p:pic>
        <p:nvPicPr>
          <p:cNvPr id="5" name="Picture 4" descr="X-ray of a person's neck&#10;&#10;Description automatically generated">
            <a:extLst>
              <a:ext uri="{FF2B5EF4-FFF2-40B4-BE49-F238E27FC236}">
                <a16:creationId xmlns:a16="http://schemas.microsoft.com/office/drawing/2014/main" id="{D0DE3697-3CB9-4DB1-8363-3FD72F15834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9938" y="2031990"/>
            <a:ext cx="3095594" cy="3095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940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">
            <a:extLst>
              <a:ext uri="{FF2B5EF4-FFF2-40B4-BE49-F238E27FC236}">
                <a16:creationId xmlns:a16="http://schemas.microsoft.com/office/drawing/2014/main" id="{B76E810A-7D89-CFF6-389E-860870EE3033}"/>
              </a:ext>
            </a:extLst>
          </p:cNvPr>
          <p:cNvSpPr txBox="1"/>
          <p:nvPr/>
        </p:nvSpPr>
        <p:spPr>
          <a:xfrm>
            <a:off x="2404395" y="374369"/>
            <a:ext cx="7751517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solidFill>
                  <a:srgbClr val="7030A0"/>
                </a:solidFill>
              </a:rPr>
              <a:t>Diagnostic Imaging: US</a:t>
            </a:r>
          </a:p>
          <a:p>
            <a:r>
              <a:rPr lang="en-US" sz="2800" b="1" dirty="0">
                <a:solidFill>
                  <a:srgbClr val="00A0E1"/>
                </a:solidFill>
              </a:rPr>
              <a:t>  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A4B648-05BE-03EB-D1AD-5BD4B922EF2D}"/>
              </a:ext>
            </a:extLst>
          </p:cNvPr>
          <p:cNvSpPr txBox="1"/>
          <p:nvPr/>
        </p:nvSpPr>
        <p:spPr>
          <a:xfrm>
            <a:off x="5456384" y="4852416"/>
            <a:ext cx="1746522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800" dirty="0">
                <a:cs typeface="Segoe UI"/>
              </a:rPr>
              <a:t>Case courtesy of Maulik S Patel, Radiopaedia.org, </a:t>
            </a:r>
            <a:r>
              <a:rPr lang="en-US" sz="800" dirty="0" err="1">
                <a:cs typeface="Segoe UI"/>
              </a:rPr>
              <a:t>rID</a:t>
            </a:r>
            <a:r>
              <a:rPr lang="en-US" sz="800" dirty="0">
                <a:cs typeface="Segoe UI"/>
              </a:rPr>
              <a:t>: 30434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401A62-18B2-FAE8-30CC-6522FC2A9250}"/>
              </a:ext>
            </a:extLst>
          </p:cNvPr>
          <p:cNvSpPr txBox="1"/>
          <p:nvPr/>
        </p:nvSpPr>
        <p:spPr>
          <a:xfrm>
            <a:off x="721895" y="1591315"/>
            <a:ext cx="9700220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1956 Ian Donald (uses 1D A-mode ultrasound in diagnosis)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2.5 – 10 megahertz: will both propagate and reflect back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Today most datasets will be B-mode, doppler, contrast enhanced, M-mode (echo, lung), 4D…</a:t>
            </a:r>
          </a:p>
          <a:p>
            <a:endParaRPr lang="en-US" dirty="0"/>
          </a:p>
          <a:p>
            <a:r>
              <a:rPr lang="en-US" dirty="0"/>
              <a:t>	Computationally can be video/CINE or</a:t>
            </a:r>
            <a:r>
              <a:rPr lang="en-US" dirty="0">
                <a:sym typeface="Wingdings" panose="05000000000000000000" pitchFamily="2" charset="2"/>
              </a:rPr>
              <a:t> 2D arrays + metadata </a:t>
            </a:r>
            <a:endParaRPr lang="en-US" dirty="0"/>
          </a:p>
          <a:p>
            <a:endParaRPr lang="en-US" dirty="0"/>
          </a:p>
        </p:txBody>
      </p:sp>
      <p:pic>
        <p:nvPicPr>
          <p:cNvPr id="3074" name="Picture 2" descr="This is a picture of a technician giving a pregnant woman an ultrasound.  There is an image of the fetus on the computer monitor.">
            <a:extLst>
              <a:ext uri="{FF2B5EF4-FFF2-40B4-BE49-F238E27FC236}">
                <a16:creationId xmlns:a16="http://schemas.microsoft.com/office/drawing/2014/main" id="{EA3EEB4D-BCB0-962A-CECD-767A2E3130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8047" y="3072459"/>
            <a:ext cx="2719387" cy="214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close-up of a ultrasound&#10;&#10;Description automatically generated">
            <a:extLst>
              <a:ext uri="{FF2B5EF4-FFF2-40B4-BE49-F238E27FC236}">
                <a16:creationId xmlns:a16="http://schemas.microsoft.com/office/drawing/2014/main" id="{DFD23A53-138D-451A-AF7C-440C96CC971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9966" y="3337831"/>
            <a:ext cx="2118560" cy="151458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2C5B148-31AD-5412-3B38-B79842A38305}"/>
              </a:ext>
            </a:extLst>
          </p:cNvPr>
          <p:cNvSpPr txBox="1"/>
          <p:nvPr/>
        </p:nvSpPr>
        <p:spPr>
          <a:xfrm>
            <a:off x="8126551" y="4874285"/>
            <a:ext cx="228939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LID4096" sz="800" dirty="0"/>
              <a:t>Case courtesy of Teresa Fontanilla, Radiopaedia.org, rID: 30925</a:t>
            </a:r>
          </a:p>
        </p:txBody>
      </p:sp>
      <p:pic>
        <p:nvPicPr>
          <p:cNvPr id="10" name="Picture 9" descr="A close-up of a ultrasound&#10;&#10;Description automatically generated">
            <a:extLst>
              <a:ext uri="{FF2B5EF4-FFF2-40B4-BE49-F238E27FC236}">
                <a16:creationId xmlns:a16="http://schemas.microsoft.com/office/drawing/2014/main" id="{294083EB-4411-0322-158C-02D6EB41E3A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8141" y="3337831"/>
            <a:ext cx="2049123" cy="1547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156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09DDD"/>
      </a:accent1>
      <a:accent2>
        <a:srgbClr val="380338"/>
      </a:accent2>
      <a:accent3>
        <a:srgbClr val="FFB213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DD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09DDD"/>
      </a:accent1>
      <a:accent2>
        <a:srgbClr val="380338"/>
      </a:accent2>
      <a:accent3>
        <a:srgbClr val="FFB213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DD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 2013 - 20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1355</Words>
  <Application>Microsoft Office PowerPoint</Application>
  <PresentationFormat>Widescreen</PresentationFormat>
  <Paragraphs>301</Paragraphs>
  <Slides>23</Slides>
  <Notes>1</Notes>
  <HiddenSlides>0</HiddenSlides>
  <MMClips>3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23</vt:i4>
      </vt:variant>
    </vt:vector>
  </HeadingPairs>
  <TitlesOfParts>
    <vt:vector size="35" baseType="lpstr">
      <vt:lpstr>Arial</vt:lpstr>
      <vt:lpstr>Assistant</vt:lpstr>
      <vt:lpstr>Calibri</vt:lpstr>
      <vt:lpstr>Calibri Light</vt:lpstr>
      <vt:lpstr>Nunito</vt:lpstr>
      <vt:lpstr>Segoe UI</vt:lpstr>
      <vt:lpstr>Symbol</vt:lpstr>
      <vt:lpstr>Times New Roman</vt:lpstr>
      <vt:lpstr>Wingdings</vt:lpstr>
      <vt:lpstr>office theme</vt:lpstr>
      <vt:lpstr>Office Theme</vt:lpstr>
      <vt:lpstr>Office Theme</vt:lpstr>
      <vt:lpstr>Diagnostic imaging a quick over ( or re)view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C. Moore</dc:creator>
  <cp:lastModifiedBy>Candace Moore</cp:lastModifiedBy>
  <cp:revision>149</cp:revision>
  <dcterms:created xsi:type="dcterms:W3CDTF">2022-12-06T14:01:28Z</dcterms:created>
  <dcterms:modified xsi:type="dcterms:W3CDTF">2024-05-02T12:23:01Z</dcterms:modified>
</cp:coreProperties>
</file>